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6" r:id="rId9"/>
    <p:sldId id="277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rednji stil 1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pPr/>
              <a:t>24.10.2014.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115616" y="1794935"/>
            <a:ext cx="7056784" cy="1850090"/>
          </a:xfrm>
        </p:spPr>
        <p:txBody>
          <a:bodyPr>
            <a:normAutofit/>
          </a:bodyPr>
          <a:lstStyle/>
          <a:p>
            <a:r>
              <a:rPr lang="hr-HR" sz="6000" dirty="0" smtClean="0"/>
              <a:t>Klinički podaci</a:t>
            </a:r>
            <a:endParaRPr lang="hr-HR" sz="6000" dirty="0"/>
          </a:p>
        </p:txBody>
      </p:sp>
    </p:spTree>
    <p:extLst>
      <p:ext uri="{BB962C8B-B14F-4D97-AF65-F5344CB8AC3E}">
        <p14:creationId xmlns:p14="http://schemas.microsoft.com/office/powerpoint/2010/main" val="3883600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980728"/>
            <a:ext cx="8352928" cy="5420072"/>
          </a:xfrm>
        </p:spPr>
        <p:txBody>
          <a:bodyPr>
            <a:noAutofit/>
          </a:bodyPr>
          <a:lstStyle/>
          <a:p>
            <a:r>
              <a:rPr lang="hr-HR" sz="2300" dirty="0" smtClean="0"/>
              <a:t>Liječnik u povijest bolesti upisuje obiteljsku i osobnu </a:t>
            </a:r>
            <a:r>
              <a:rPr lang="hr-HR" sz="2300" dirty="0" smtClean="0">
                <a:solidFill>
                  <a:srgbClr val="FF0000"/>
                </a:solidFill>
              </a:rPr>
              <a:t>anamnezu</a:t>
            </a:r>
            <a:r>
              <a:rPr lang="hr-HR" sz="2300" dirty="0" smtClean="0"/>
              <a:t>.</a:t>
            </a:r>
          </a:p>
          <a:p>
            <a:endParaRPr lang="hr-HR" sz="2300" dirty="0"/>
          </a:p>
          <a:p>
            <a:r>
              <a:rPr lang="hr-HR" sz="2300" dirty="0" smtClean="0"/>
              <a:t>Anamneza je bolesnikov opis tegoba zbog kojih se javlja liječniku. </a:t>
            </a:r>
          </a:p>
          <a:p>
            <a:endParaRPr lang="hr-HR" sz="2300" dirty="0"/>
          </a:p>
          <a:p>
            <a:r>
              <a:rPr lang="hr-HR" sz="2300" dirty="0" smtClean="0"/>
              <a:t>Osobna anamneza uključuje podatke o bolesti, a obiteljska opisuje dotadašnje bolesti članova obitelji.</a:t>
            </a:r>
          </a:p>
          <a:p>
            <a:endParaRPr lang="hr-HR" sz="2300" dirty="0"/>
          </a:p>
          <a:p>
            <a:r>
              <a:rPr lang="hr-HR" sz="2300" dirty="0" smtClean="0"/>
              <a:t>Nakon anamneze upisuje se </a:t>
            </a:r>
            <a:r>
              <a:rPr lang="hr-HR" sz="2300" dirty="0" smtClean="0">
                <a:solidFill>
                  <a:srgbClr val="FF0000"/>
                </a:solidFill>
              </a:rPr>
              <a:t>nalaz pregleda bolesnika (status </a:t>
            </a:r>
            <a:r>
              <a:rPr lang="hr-HR" sz="2300" dirty="0" err="1" smtClean="0">
                <a:solidFill>
                  <a:srgbClr val="FF0000"/>
                </a:solidFill>
              </a:rPr>
              <a:t>praesens</a:t>
            </a:r>
            <a:r>
              <a:rPr lang="hr-HR" sz="2300" dirty="0" smtClean="0">
                <a:solidFill>
                  <a:srgbClr val="FF0000"/>
                </a:solidFill>
              </a:rPr>
              <a:t>)</a:t>
            </a:r>
            <a:r>
              <a:rPr lang="hr-HR" sz="2300" dirty="0" smtClean="0"/>
              <a:t>- pregled svih dijelova tijela.</a:t>
            </a:r>
            <a:endParaRPr lang="hr-HR" sz="2300" dirty="0" smtClean="0"/>
          </a:p>
          <a:p>
            <a:endParaRPr lang="hr-HR" sz="2300" dirty="0"/>
          </a:p>
          <a:p>
            <a:r>
              <a:rPr lang="hr-HR" sz="2300" dirty="0" smtClean="0"/>
              <a:t>Nakon anamneze i pregleda liječnik upisuje </a:t>
            </a:r>
            <a:r>
              <a:rPr lang="hr-HR" sz="2300" dirty="0" smtClean="0">
                <a:solidFill>
                  <a:srgbClr val="FF0000"/>
                </a:solidFill>
              </a:rPr>
              <a:t>dijagnozu te određuje plan liječenja.</a:t>
            </a:r>
          </a:p>
          <a:p>
            <a:endParaRPr lang="hr-HR" sz="2300" dirty="0"/>
          </a:p>
        </p:txBody>
      </p:sp>
    </p:spTree>
    <p:extLst>
      <p:ext uri="{BB962C8B-B14F-4D97-AF65-F5344CB8AC3E}">
        <p14:creationId xmlns:p14="http://schemas.microsoft.com/office/powerpoint/2010/main" val="374885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1556792"/>
            <a:ext cx="8352928" cy="2520280"/>
          </a:xfrm>
        </p:spPr>
        <p:txBody>
          <a:bodyPr>
            <a:noAutofit/>
          </a:bodyPr>
          <a:lstStyle/>
          <a:p>
            <a:r>
              <a:rPr lang="hr-HR" sz="2800" dirty="0"/>
              <a:t>Tijekom liječenja svakodnevno se u povijest bolesti </a:t>
            </a:r>
            <a:r>
              <a:rPr lang="hr-HR" sz="2800" dirty="0" smtClean="0"/>
              <a:t> upisuju važni </a:t>
            </a:r>
            <a:r>
              <a:rPr lang="hr-HR" sz="2800" dirty="0"/>
              <a:t>podaci o bolesnikovom zdravstvenom </a:t>
            </a:r>
            <a:r>
              <a:rPr lang="hr-HR" sz="2800" dirty="0" smtClean="0"/>
              <a:t>stanju, rezultati dijagnostičkih postupaka te svi terapijski postupci.</a:t>
            </a:r>
          </a:p>
          <a:p>
            <a:endParaRPr lang="hr-HR" sz="2800" dirty="0" smtClean="0"/>
          </a:p>
          <a:p>
            <a:r>
              <a:rPr lang="hr-HR" sz="2800" dirty="0" smtClean="0"/>
              <a:t>Taj dio bolesti naziva se </a:t>
            </a:r>
            <a:r>
              <a:rPr lang="hr-HR" sz="2800" dirty="0" smtClean="0">
                <a:solidFill>
                  <a:srgbClr val="FF0000"/>
                </a:solidFill>
              </a:rPr>
              <a:t>tijek bolesti (</a:t>
            </a:r>
            <a:r>
              <a:rPr lang="hr-HR" sz="2800" dirty="0" err="1" smtClean="0">
                <a:solidFill>
                  <a:srgbClr val="FF0000"/>
                </a:solidFill>
              </a:rPr>
              <a:t>lat</a:t>
            </a:r>
            <a:r>
              <a:rPr lang="hr-HR" sz="2800" dirty="0" smtClean="0">
                <a:solidFill>
                  <a:srgbClr val="FF0000"/>
                </a:solidFill>
              </a:rPr>
              <a:t>. </a:t>
            </a:r>
            <a:r>
              <a:rPr lang="hr-HR" sz="2800" dirty="0" err="1" smtClean="0">
                <a:solidFill>
                  <a:srgbClr val="FF0000"/>
                </a:solidFill>
              </a:rPr>
              <a:t>decursus</a:t>
            </a:r>
            <a:r>
              <a:rPr lang="hr-HR" sz="2800" dirty="0" smtClean="0">
                <a:solidFill>
                  <a:srgbClr val="FF0000"/>
                </a:solidFill>
              </a:rPr>
              <a:t> </a:t>
            </a:r>
            <a:r>
              <a:rPr lang="hr-HR" sz="2800" dirty="0" err="1" smtClean="0">
                <a:solidFill>
                  <a:srgbClr val="FF0000"/>
                </a:solidFill>
              </a:rPr>
              <a:t>morbi</a:t>
            </a:r>
            <a:r>
              <a:rPr lang="hr-HR" sz="2800" dirty="0" smtClean="0">
                <a:solidFill>
                  <a:srgbClr val="FF0000"/>
                </a:solidFill>
              </a:rPr>
              <a:t>)</a:t>
            </a:r>
            <a:r>
              <a:rPr lang="hr-HR" sz="2800" dirty="0" smtClean="0"/>
              <a:t>.</a:t>
            </a:r>
          </a:p>
          <a:p>
            <a:endParaRPr lang="hr-HR" sz="2800" dirty="0" smtClean="0"/>
          </a:p>
          <a:p>
            <a:r>
              <a:rPr lang="hr-HR" sz="2800" dirty="0" smtClean="0"/>
              <a:t>Nakon završetka liječenja ili otpusta iz zdravstvene ustanove u povijest bolesti upisuje </a:t>
            </a:r>
            <a:r>
              <a:rPr lang="hr-HR" sz="2800" dirty="0" smtClean="0">
                <a:solidFill>
                  <a:srgbClr val="FF0000"/>
                </a:solidFill>
              </a:rPr>
              <a:t>se zaključak o bolesti ili </a:t>
            </a:r>
            <a:r>
              <a:rPr lang="hr-HR" sz="2800" dirty="0" err="1" smtClean="0">
                <a:solidFill>
                  <a:srgbClr val="FF0000"/>
                </a:solidFill>
              </a:rPr>
              <a:t>epikriza</a:t>
            </a:r>
            <a:r>
              <a:rPr lang="hr-HR" sz="2800" dirty="0" smtClean="0">
                <a:solidFill>
                  <a:srgbClr val="FF0000"/>
                </a:solidFill>
              </a:rPr>
              <a:t>.</a:t>
            </a:r>
            <a:endParaRPr lang="hr-HR" sz="2800" dirty="0">
              <a:solidFill>
                <a:srgbClr val="FF0000"/>
              </a:solidFill>
            </a:endParaRPr>
          </a:p>
          <a:p>
            <a:endParaRPr lang="hr-HR" sz="2800" dirty="0"/>
          </a:p>
          <a:p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3277465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224"/>
          <a:stretch/>
        </p:blipFill>
        <p:spPr>
          <a:xfrm>
            <a:off x="1403648" y="307813"/>
            <a:ext cx="5688632" cy="5921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1111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476672"/>
            <a:ext cx="7620000" cy="5924128"/>
          </a:xfrm>
        </p:spPr>
        <p:txBody>
          <a:bodyPr/>
          <a:lstStyle/>
          <a:p>
            <a:r>
              <a:rPr lang="hr-HR" dirty="0" smtClean="0"/>
              <a:t>Nakon otpusta iz ustanove bolesniku se izdaje </a:t>
            </a:r>
            <a:r>
              <a:rPr lang="hr-HR" dirty="0" smtClean="0">
                <a:solidFill>
                  <a:srgbClr val="FF0000"/>
                </a:solidFill>
              </a:rPr>
              <a:t>otpusno pismo </a:t>
            </a:r>
            <a:r>
              <a:rPr lang="hr-HR" dirty="0" smtClean="0"/>
              <a:t>kao sažetak povijesti bolesti.</a:t>
            </a:r>
          </a:p>
          <a:p>
            <a:endParaRPr lang="hr-HR" dirty="0"/>
          </a:p>
          <a:p>
            <a:r>
              <a:rPr lang="hr-HR" dirty="0" smtClean="0"/>
              <a:t>Ono je namijenjeno liječniku obiteljske medicine ili kojem drugom liječniku kod kojeg bolesnik nastavlja liječenje.</a:t>
            </a:r>
          </a:p>
          <a:p>
            <a:endParaRPr lang="hr-HR" dirty="0"/>
          </a:p>
          <a:p>
            <a:r>
              <a:rPr lang="hr-HR" dirty="0" smtClean="0"/>
              <a:t>U otpusnom pismu upotrebljava se stručno medicinsko nazivlje.</a:t>
            </a:r>
          </a:p>
          <a:p>
            <a:endParaRPr lang="hr-HR" dirty="0"/>
          </a:p>
          <a:p>
            <a:r>
              <a:rPr lang="hr-HR" dirty="0" smtClean="0"/>
              <a:t>U njemu se nalaze podaci o ishodu liječenja te preporuke o daljnjim terapijskim postupcima.</a:t>
            </a:r>
          </a:p>
          <a:p>
            <a:endParaRPr lang="hr-HR" dirty="0"/>
          </a:p>
          <a:p>
            <a:r>
              <a:rPr lang="hr-HR" dirty="0" smtClean="0"/>
              <a:t>Liječnik obiteljske medicine otpusno pismo pohranjuje u bolesnikov zdravstveni karton.</a:t>
            </a:r>
          </a:p>
        </p:txBody>
      </p:sp>
    </p:spTree>
    <p:extLst>
      <p:ext uri="{BB962C8B-B14F-4D97-AF65-F5344CB8AC3E}">
        <p14:creationId xmlns:p14="http://schemas.microsoft.com/office/powerpoint/2010/main" val="920216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0423" y="188640"/>
            <a:ext cx="4752528" cy="6539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683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Osobni zdravstveni karton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Osnovni je dokument praćenja zdravlja pojedinca.</a:t>
            </a:r>
          </a:p>
          <a:p>
            <a:endParaRPr lang="hr-HR" dirty="0"/>
          </a:p>
          <a:p>
            <a:r>
              <a:rPr lang="hr-HR" dirty="0" smtClean="0"/>
              <a:t>Osim medicinskih podataka i podataka o zdravstvenome stanju on sadržava i administrativne podatke.</a:t>
            </a:r>
          </a:p>
          <a:p>
            <a:endParaRPr lang="hr-HR" dirty="0"/>
          </a:p>
          <a:p>
            <a:r>
              <a:rPr lang="hr-HR" dirty="0" smtClean="0"/>
              <a:t>Liječnik obiteljske medicine sastavlja, prati i čuva karton svakog svojeg bolesnika.</a:t>
            </a:r>
          </a:p>
          <a:p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4193705"/>
            <a:ext cx="2880320" cy="2664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5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92696"/>
            <a:ext cx="7715200" cy="5904656"/>
          </a:xfrm>
        </p:spPr>
        <p:txBody>
          <a:bodyPr/>
          <a:lstStyle/>
          <a:p>
            <a:r>
              <a:rPr lang="hr-HR" dirty="0" smtClean="0"/>
              <a:t>Temeljni podaci:</a:t>
            </a:r>
          </a:p>
          <a:p>
            <a:pPr marL="114300" indent="0">
              <a:buNone/>
            </a:pPr>
            <a:endParaRPr lang="hr-HR" dirty="0" smtClean="0"/>
          </a:p>
          <a:p>
            <a:pPr lvl="2"/>
            <a:r>
              <a:rPr lang="hr-HR" dirty="0" smtClean="0"/>
              <a:t>Ime i prezime</a:t>
            </a:r>
          </a:p>
          <a:p>
            <a:pPr lvl="2"/>
            <a:r>
              <a:rPr lang="hr-HR" dirty="0" smtClean="0"/>
              <a:t>Spol</a:t>
            </a:r>
          </a:p>
          <a:p>
            <a:pPr lvl="2"/>
            <a:r>
              <a:rPr lang="hr-HR" dirty="0" smtClean="0"/>
              <a:t>Datum i mjesto rođenja</a:t>
            </a:r>
          </a:p>
          <a:p>
            <a:pPr lvl="2"/>
            <a:r>
              <a:rPr lang="hr-HR" dirty="0" smtClean="0"/>
              <a:t>Adresa prebivališta</a:t>
            </a:r>
          </a:p>
          <a:p>
            <a:pPr lvl="2"/>
            <a:r>
              <a:rPr lang="hr-HR" dirty="0" smtClean="0"/>
              <a:t>Podaci o staratelju</a:t>
            </a:r>
          </a:p>
          <a:p>
            <a:pPr marL="114300" indent="0">
              <a:buNone/>
            </a:pPr>
            <a:endParaRPr lang="hr-HR" dirty="0" smtClean="0"/>
          </a:p>
          <a:p>
            <a:r>
              <a:rPr lang="hr-HR" dirty="0" smtClean="0"/>
              <a:t>Posebni podaci:</a:t>
            </a:r>
          </a:p>
          <a:p>
            <a:endParaRPr lang="hr-HR" dirty="0"/>
          </a:p>
          <a:p>
            <a:pPr lvl="2"/>
            <a:r>
              <a:rPr lang="hr-HR" dirty="0" smtClean="0"/>
              <a:t>Krvna grupa</a:t>
            </a:r>
          </a:p>
          <a:p>
            <a:pPr lvl="2"/>
            <a:r>
              <a:rPr lang="hr-HR" dirty="0" smtClean="0"/>
              <a:t>Podaci o preosjetljivosti na alergene</a:t>
            </a:r>
          </a:p>
          <a:p>
            <a:pPr lvl="2"/>
            <a:r>
              <a:rPr lang="hr-HR" dirty="0" smtClean="0"/>
              <a:t>Propisani lijekovi</a:t>
            </a:r>
          </a:p>
          <a:p>
            <a:pPr lvl="2"/>
            <a:r>
              <a:rPr lang="hr-HR" dirty="0" smtClean="0"/>
              <a:t>Specijalistički pregledi</a:t>
            </a:r>
          </a:p>
          <a:p>
            <a:pPr lvl="2"/>
            <a:endParaRPr lang="hr-HR" dirty="0" smtClean="0"/>
          </a:p>
          <a:p>
            <a:r>
              <a:rPr lang="hr-HR" dirty="0" smtClean="0"/>
              <a:t>Dijagnoze se unose u šifriranom obliku.</a:t>
            </a:r>
          </a:p>
          <a:p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1238" y="620688"/>
            <a:ext cx="2050804" cy="1800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445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850106"/>
          </a:xfrm>
        </p:spPr>
        <p:txBody>
          <a:bodyPr/>
          <a:lstStyle/>
          <a:p>
            <a:r>
              <a:rPr lang="hr-HR" dirty="0" smtClean="0"/>
              <a:t>Načela unosa podataka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484784"/>
            <a:ext cx="7620000" cy="4916016"/>
          </a:xfrm>
        </p:spPr>
        <p:txBody>
          <a:bodyPr/>
          <a:lstStyle/>
          <a:p>
            <a:r>
              <a:rPr lang="hr-HR" dirty="0" smtClean="0"/>
              <a:t>Tekst koji se unosi u medicinsku dokumentaciju mora biti čitljiv, ne smije se unositi olovkom, ne smiju se brisati gumicom, korektorom ili zatamniti.</a:t>
            </a:r>
          </a:p>
          <a:p>
            <a:endParaRPr lang="hr-HR" dirty="0"/>
          </a:p>
          <a:p>
            <a:r>
              <a:rPr lang="hr-HR" dirty="0" smtClean="0"/>
              <a:t>Pogrešno unesen podatak potrebno je:</a:t>
            </a:r>
          </a:p>
          <a:p>
            <a:pPr lvl="2"/>
            <a:r>
              <a:rPr lang="hr-HR" dirty="0"/>
              <a:t>p</a:t>
            </a:r>
            <a:r>
              <a:rPr lang="hr-HR" dirty="0" smtClean="0"/>
              <a:t>recrtati,</a:t>
            </a:r>
          </a:p>
          <a:p>
            <a:pPr lvl="2"/>
            <a:r>
              <a:rPr lang="hr-HR" dirty="0"/>
              <a:t>u</a:t>
            </a:r>
            <a:r>
              <a:rPr lang="hr-HR" dirty="0" smtClean="0"/>
              <a:t>nijeti točan,</a:t>
            </a:r>
          </a:p>
          <a:p>
            <a:pPr lvl="2"/>
            <a:r>
              <a:rPr lang="hr-HR" dirty="0"/>
              <a:t>p</a:t>
            </a:r>
            <a:r>
              <a:rPr lang="hr-HR" dirty="0" smtClean="0"/>
              <a:t>romjenu ovjeriti datumom i vlastoručnim potpisom.</a:t>
            </a:r>
          </a:p>
          <a:p>
            <a:pPr lvl="2"/>
            <a:endParaRPr lang="hr-HR" dirty="0"/>
          </a:p>
          <a:p>
            <a:endParaRPr lang="hr-HR" b="1" i="1" dirty="0" smtClean="0">
              <a:solidFill>
                <a:srgbClr val="FF0000"/>
              </a:solidFill>
            </a:endParaRPr>
          </a:p>
          <a:p>
            <a:r>
              <a:rPr lang="hr-HR" b="1" i="1" dirty="0" smtClean="0">
                <a:solidFill>
                  <a:srgbClr val="FF0000"/>
                </a:solidFill>
              </a:rPr>
              <a:t>SOAP (</a:t>
            </a:r>
            <a:r>
              <a:rPr lang="hr-HR" b="1" i="1" dirty="0" err="1" smtClean="0">
                <a:solidFill>
                  <a:srgbClr val="FF0000"/>
                </a:solidFill>
              </a:rPr>
              <a:t>subjective</a:t>
            </a:r>
            <a:r>
              <a:rPr lang="hr-HR" b="1" i="1" dirty="0" smtClean="0">
                <a:solidFill>
                  <a:srgbClr val="FF0000"/>
                </a:solidFill>
              </a:rPr>
              <a:t>, </a:t>
            </a:r>
            <a:r>
              <a:rPr lang="hr-HR" b="1" i="1" dirty="0" err="1" smtClean="0">
                <a:solidFill>
                  <a:srgbClr val="FF0000"/>
                </a:solidFill>
              </a:rPr>
              <a:t>objective</a:t>
            </a:r>
            <a:r>
              <a:rPr lang="hr-HR" b="1" i="1" dirty="0" smtClean="0">
                <a:solidFill>
                  <a:srgbClr val="FF0000"/>
                </a:solidFill>
              </a:rPr>
              <a:t>, </a:t>
            </a:r>
            <a:r>
              <a:rPr lang="hr-HR" b="1" i="1" dirty="0" err="1" smtClean="0">
                <a:solidFill>
                  <a:srgbClr val="FF0000"/>
                </a:solidFill>
              </a:rPr>
              <a:t>assessment</a:t>
            </a:r>
            <a:r>
              <a:rPr lang="hr-HR" b="1" i="1" dirty="0" smtClean="0">
                <a:solidFill>
                  <a:srgbClr val="FF0000"/>
                </a:solidFill>
              </a:rPr>
              <a:t>, plan)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48786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/>
          <a:lstStyle/>
          <a:p>
            <a:r>
              <a:rPr lang="hr-HR" dirty="0" smtClean="0"/>
              <a:t>S -&gt; subjektivne tegobe bolesnika</a:t>
            </a:r>
          </a:p>
          <a:p>
            <a:endParaRPr lang="hr-HR" dirty="0"/>
          </a:p>
          <a:p>
            <a:r>
              <a:rPr lang="hr-HR" dirty="0" smtClean="0"/>
              <a:t>O -&gt; nalaz pregleda i pretrage</a:t>
            </a:r>
          </a:p>
          <a:p>
            <a:endParaRPr lang="hr-HR" dirty="0"/>
          </a:p>
          <a:p>
            <a:r>
              <a:rPr lang="hr-HR" dirty="0" smtClean="0"/>
              <a:t>A -&gt; procjena stanja bolesnika</a:t>
            </a:r>
          </a:p>
          <a:p>
            <a:endParaRPr lang="hr-HR" dirty="0"/>
          </a:p>
          <a:p>
            <a:r>
              <a:rPr lang="hr-HR" dirty="0" smtClean="0"/>
              <a:t>P -&gt; plan liječenja.</a:t>
            </a:r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Svaki unos mora biti označen datumom unosa, imenom i prezimenom osobe te potpisom (uz ovjeru pečatom) osobe koja unosi podatke.</a:t>
            </a:r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332656"/>
            <a:ext cx="286702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2429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Elektronički zdravstveni zapis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Koji su nedostaci unosa medicinske dokumentacije na papiru??</a:t>
            </a:r>
          </a:p>
          <a:p>
            <a:endParaRPr lang="hr-HR" dirty="0"/>
          </a:p>
          <a:p>
            <a:endParaRPr lang="hr-HR" dirty="0" smtClean="0"/>
          </a:p>
          <a:p>
            <a:r>
              <a:rPr lang="hr-HR" dirty="0" smtClean="0"/>
              <a:t>Elektronički zdravstveni zapis?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Elektronički medicinski zapis?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clrChange>
              <a:clrFrom>
                <a:srgbClr val="EFEFEF"/>
              </a:clrFrom>
              <a:clrTo>
                <a:srgbClr val="EFEFE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708920"/>
            <a:ext cx="1495425" cy="189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98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68714" y="1248110"/>
            <a:ext cx="7660307" cy="4053097"/>
          </a:xfrm>
        </p:spPr>
        <p:txBody>
          <a:bodyPr>
            <a:normAutofit/>
          </a:bodyPr>
          <a:lstStyle/>
          <a:p>
            <a:endParaRPr lang="hr-HR" sz="2800" dirty="0" smtClean="0"/>
          </a:p>
          <a:p>
            <a:endParaRPr lang="hr-HR" sz="2800" dirty="0"/>
          </a:p>
          <a:p>
            <a:r>
              <a:rPr lang="hr-HR" sz="2800" dirty="0" smtClean="0"/>
              <a:t>Klinički </a:t>
            </a:r>
            <a:r>
              <a:rPr lang="hr-HR" sz="2800" dirty="0"/>
              <a:t>podaci su dio medicinski podataka koji se obavezno vode kao medicinska dokumentacija.</a:t>
            </a:r>
          </a:p>
          <a:p>
            <a:endParaRPr lang="hr-HR" sz="2800" dirty="0"/>
          </a:p>
        </p:txBody>
      </p:sp>
      <p:pic>
        <p:nvPicPr>
          <p:cNvPr id="1026" name="Picture 2" descr="C:\Program Files\Microsoft Office\MEDIA\CAGCAT10\j0240719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385" y="3933056"/>
            <a:ext cx="1163637" cy="1827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7839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548680"/>
            <a:ext cx="7620000" cy="5852120"/>
          </a:xfrm>
        </p:spPr>
        <p:txBody>
          <a:bodyPr/>
          <a:lstStyle/>
          <a:p>
            <a:r>
              <a:rPr lang="hr-HR" dirty="0" smtClean="0"/>
              <a:t>Medicinski zapis se odnosi na strogo  medicinske podatke (one koje znaju i mogu bilježiti samo zdravstveni radnici).</a:t>
            </a:r>
          </a:p>
          <a:p>
            <a:endParaRPr lang="hr-HR" dirty="0"/>
          </a:p>
          <a:p>
            <a:r>
              <a:rPr lang="hr-HR" dirty="0" smtClean="0"/>
              <a:t>Zdravstveni zapis je širi pojam, a obuhvaća i one podatke koje mogu bilježiti i drugi ljudi (podaci o uvjetima stanovanja, navikama glede pušenja cigareta, higijena i sl.)</a:t>
            </a:r>
          </a:p>
          <a:p>
            <a:endParaRPr lang="hr-HR" dirty="0"/>
          </a:p>
          <a:p>
            <a:r>
              <a:rPr lang="hr-HR" dirty="0" smtClean="0"/>
              <a:t>Objedinjuje osobni zdravstveni karton sa svim bolesnikovim povijestima bolesti, otpusnim pismima, i svom ostalom  medicinskom dokumentacijom.</a:t>
            </a:r>
          </a:p>
          <a:p>
            <a:endParaRPr lang="hr-HR" dirty="0"/>
          </a:p>
          <a:p>
            <a:r>
              <a:rPr lang="hr-HR" dirty="0" smtClean="0"/>
              <a:t>Moraju biti oblikovani prema međunarodnoj priznatoj normi (HRN ENV13606:2003)</a:t>
            </a:r>
            <a:endParaRPr lang="hr-HR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4986031"/>
            <a:ext cx="1828089" cy="18280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212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9646505"/>
              </p:ext>
            </p:extLst>
          </p:nvPr>
        </p:nvGraphicFramePr>
        <p:xfrm>
          <a:off x="107505" y="116632"/>
          <a:ext cx="8424936" cy="66607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16223"/>
                <a:gridCol w="2880320"/>
                <a:gridCol w="3528393"/>
              </a:tblGrid>
              <a:tr h="828092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smtClean="0"/>
                        <a:t>Značajke </a:t>
                      </a:r>
                      <a:endParaRPr lang="hr-H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smtClean="0"/>
                        <a:t>Zapis na papiru</a:t>
                      </a:r>
                      <a:endParaRPr lang="hr-H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smtClean="0"/>
                        <a:t>Elektronički zapis</a:t>
                      </a:r>
                      <a:endParaRPr lang="hr-HR" sz="2400" dirty="0"/>
                    </a:p>
                  </a:txBody>
                  <a:tcPr anchor="ctr"/>
                </a:tc>
              </a:tr>
              <a:tr h="828092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mjesto dostupnosti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hr-HR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vrijeme dostupnosti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strukturiranost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864096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postojanost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korisnici dok.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pretraživanje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828092">
                <a:tc>
                  <a:txBody>
                    <a:bodyPr/>
                    <a:lstStyle/>
                    <a:p>
                      <a:pPr algn="l"/>
                      <a:r>
                        <a:rPr lang="hr-HR" dirty="0" smtClean="0"/>
                        <a:t>veličina zapisa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kstniOkvir 5"/>
          <p:cNvSpPr txBox="1"/>
          <p:nvPr/>
        </p:nvSpPr>
        <p:spPr>
          <a:xfrm>
            <a:off x="2267744" y="1063769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na jednom ili više mjesta</a:t>
            </a:r>
          </a:p>
          <a:p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5114884" y="1041958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u bilo kojoj umreženoj zdrav. ustanovi</a:t>
            </a:r>
          </a:p>
          <a:p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2238012" y="2780928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neformatirani, nečitki</a:t>
            </a:r>
          </a:p>
          <a:p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2267744" y="3501008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lako se mogu zagubiti, oštetiti</a:t>
            </a:r>
          </a:p>
          <a:p>
            <a:endParaRPr lang="hr-HR" dirty="0"/>
          </a:p>
        </p:txBody>
      </p:sp>
      <p:sp>
        <p:nvSpPr>
          <p:cNvPr id="10" name="TekstniOkvir 9"/>
          <p:cNvSpPr txBox="1"/>
          <p:nvPr/>
        </p:nvSpPr>
        <p:spPr>
          <a:xfrm>
            <a:off x="2267744" y="4365104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jedan korisnik</a:t>
            </a:r>
            <a:endParaRPr lang="hr-HR" dirty="0"/>
          </a:p>
          <a:p>
            <a:endParaRPr lang="hr-HR" dirty="0"/>
          </a:p>
        </p:txBody>
      </p:sp>
      <p:sp>
        <p:nvSpPr>
          <p:cNvPr id="11" name="TekstniOkvir 10"/>
          <p:cNvSpPr txBox="1"/>
          <p:nvPr/>
        </p:nvSpPr>
        <p:spPr>
          <a:xfrm>
            <a:off x="2267744" y="5157192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ručno</a:t>
            </a:r>
            <a:endParaRPr lang="hr-HR" dirty="0"/>
          </a:p>
          <a:p>
            <a:endParaRPr lang="hr-HR" dirty="0"/>
          </a:p>
        </p:txBody>
      </p:sp>
      <p:sp>
        <p:nvSpPr>
          <p:cNvPr id="12" name="TekstniOkvir 11"/>
          <p:cNvSpPr txBox="1"/>
          <p:nvPr/>
        </p:nvSpPr>
        <p:spPr>
          <a:xfrm>
            <a:off x="2267744" y="5949280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povećava se, postaje nepregledan</a:t>
            </a:r>
          </a:p>
          <a:p>
            <a:endParaRPr lang="hr-HR" dirty="0"/>
          </a:p>
        </p:txBody>
      </p:sp>
      <p:sp>
        <p:nvSpPr>
          <p:cNvPr id="13" name="TekstniOkvir 12"/>
          <p:cNvSpPr txBox="1"/>
          <p:nvPr/>
        </p:nvSpPr>
        <p:spPr>
          <a:xfrm>
            <a:off x="2267744" y="1987099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tijekom radnog vremena</a:t>
            </a:r>
          </a:p>
          <a:p>
            <a:endParaRPr lang="hr-HR" dirty="0"/>
          </a:p>
        </p:txBody>
      </p:sp>
      <p:sp>
        <p:nvSpPr>
          <p:cNvPr id="14" name="TekstniOkvir 13"/>
          <p:cNvSpPr txBox="1"/>
          <p:nvPr/>
        </p:nvSpPr>
        <p:spPr>
          <a:xfrm>
            <a:off x="5114884" y="1965288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uvijek</a:t>
            </a:r>
          </a:p>
          <a:p>
            <a:endParaRPr lang="hr-HR" dirty="0"/>
          </a:p>
        </p:txBody>
      </p:sp>
      <p:sp>
        <p:nvSpPr>
          <p:cNvPr id="15" name="TekstniOkvir 14"/>
          <p:cNvSpPr txBox="1"/>
          <p:nvPr/>
        </p:nvSpPr>
        <p:spPr>
          <a:xfrm>
            <a:off x="5148064" y="3501008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trajni</a:t>
            </a:r>
          </a:p>
          <a:p>
            <a:endParaRPr lang="hr-HR" dirty="0"/>
          </a:p>
        </p:txBody>
      </p:sp>
      <p:sp>
        <p:nvSpPr>
          <p:cNvPr id="16" name="TekstniOkvir 15"/>
          <p:cNvSpPr txBox="1"/>
          <p:nvPr/>
        </p:nvSpPr>
        <p:spPr>
          <a:xfrm>
            <a:off x="5148064" y="4379881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svi ovlašteni s pristupom</a:t>
            </a:r>
          </a:p>
          <a:p>
            <a:endParaRPr lang="hr-HR" dirty="0"/>
          </a:p>
        </p:txBody>
      </p:sp>
      <p:sp>
        <p:nvSpPr>
          <p:cNvPr id="17" name="TekstniOkvir 16"/>
          <p:cNvSpPr txBox="1"/>
          <p:nvPr/>
        </p:nvSpPr>
        <p:spPr>
          <a:xfrm>
            <a:off x="5114884" y="5302949"/>
            <a:ext cx="2880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izravno i automatsko</a:t>
            </a:r>
          </a:p>
          <a:p>
            <a:endParaRPr lang="hr-HR" dirty="0"/>
          </a:p>
        </p:txBody>
      </p:sp>
      <p:sp>
        <p:nvSpPr>
          <p:cNvPr id="18" name="TekstniOkvir 17"/>
          <p:cNvSpPr txBox="1"/>
          <p:nvPr/>
        </p:nvSpPr>
        <p:spPr>
          <a:xfrm>
            <a:off x="5118332" y="5949280"/>
            <a:ext cx="3193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velika količina podataka ničim ne utječe na preglednost</a:t>
            </a:r>
          </a:p>
          <a:p>
            <a:endParaRPr lang="hr-HR" dirty="0"/>
          </a:p>
        </p:txBody>
      </p:sp>
      <p:sp>
        <p:nvSpPr>
          <p:cNvPr id="19" name="TekstniOkvir 18"/>
          <p:cNvSpPr txBox="1"/>
          <p:nvPr/>
        </p:nvSpPr>
        <p:spPr>
          <a:xfrm>
            <a:off x="5118332" y="2633430"/>
            <a:ext cx="28803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formatirani, normirani, uređeni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7565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764703"/>
            <a:ext cx="6768752" cy="5070029"/>
          </a:xfrm>
        </p:spPr>
      </p:pic>
    </p:spTree>
    <p:extLst>
      <p:ext uri="{BB962C8B-B14F-4D97-AF65-F5344CB8AC3E}">
        <p14:creationId xmlns:p14="http://schemas.microsoft.com/office/powerpoint/2010/main" val="67174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104315" y="476673"/>
            <a:ext cx="6965245" cy="1008112"/>
          </a:xfrm>
        </p:spPr>
        <p:txBody>
          <a:bodyPr/>
          <a:lstStyle/>
          <a:p>
            <a:r>
              <a:rPr lang="hr-HR" dirty="0" smtClean="0"/>
              <a:t>Medicinska dokumentacija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3568" y="1628800"/>
            <a:ext cx="7272808" cy="4392487"/>
          </a:xfrm>
        </p:spPr>
        <p:txBody>
          <a:bodyPr>
            <a:normAutofit lnSpcReduction="10000"/>
          </a:bodyPr>
          <a:lstStyle/>
          <a:p>
            <a:r>
              <a:rPr lang="hr-HR" sz="2800" dirty="0" smtClean="0"/>
              <a:t>Opisuje se kao skup podataka o bolesniku.</a:t>
            </a:r>
          </a:p>
          <a:p>
            <a:endParaRPr lang="hr-HR" sz="2800" dirty="0" smtClean="0"/>
          </a:p>
          <a:p>
            <a:r>
              <a:rPr lang="hr-HR" sz="2800" dirty="0" smtClean="0"/>
              <a:t>Obuhvaća:</a:t>
            </a:r>
          </a:p>
          <a:p>
            <a:pPr lvl="2"/>
            <a:r>
              <a:rPr lang="hr-HR" sz="2400" dirty="0" smtClean="0"/>
              <a:t>Povijest bolesti,</a:t>
            </a:r>
          </a:p>
          <a:p>
            <a:pPr lvl="2"/>
            <a:r>
              <a:rPr lang="hr-HR" sz="2400" dirty="0" smtClean="0"/>
              <a:t>Otpusno pismo,</a:t>
            </a:r>
          </a:p>
          <a:p>
            <a:pPr lvl="2"/>
            <a:r>
              <a:rPr lang="hr-HR" sz="2400" dirty="0" smtClean="0"/>
              <a:t>Osobni zdravstveni karton,</a:t>
            </a:r>
          </a:p>
          <a:p>
            <a:pPr lvl="2"/>
            <a:r>
              <a:rPr lang="hr-HR" sz="2400" dirty="0" smtClean="0"/>
              <a:t>Karton cijepljenja, itd.</a:t>
            </a:r>
          </a:p>
          <a:p>
            <a:pPr marL="685800" lvl="2" indent="0">
              <a:buNone/>
            </a:pPr>
            <a:endParaRPr lang="hr-HR" sz="2400" dirty="0" smtClean="0"/>
          </a:p>
          <a:p>
            <a:pPr marL="502920" indent="-457200"/>
            <a:r>
              <a:rPr lang="hr-HR" sz="2800" dirty="0" smtClean="0"/>
              <a:t>Sadržava sve važne podatke o zdravlju i bolesti pacijenta.</a:t>
            </a:r>
          </a:p>
          <a:p>
            <a:pPr lvl="2"/>
            <a:endParaRPr lang="hr-HR" sz="2400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0" y="3068960"/>
            <a:ext cx="20574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521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548680"/>
            <a:ext cx="7776864" cy="5400600"/>
          </a:xfrm>
        </p:spPr>
        <p:txBody>
          <a:bodyPr>
            <a:noAutofit/>
          </a:bodyPr>
          <a:lstStyle/>
          <a:p>
            <a:r>
              <a:rPr lang="hr-HR" sz="2400" dirty="0" smtClean="0"/>
              <a:t>Medicinska dokumentacija omogućuje:</a:t>
            </a:r>
          </a:p>
          <a:p>
            <a:pPr lvl="2"/>
            <a:r>
              <a:rPr lang="hr-HR" sz="2000" dirty="0" smtClean="0"/>
              <a:t>Primjernu skrb o bolesniku,</a:t>
            </a:r>
          </a:p>
          <a:p>
            <a:pPr lvl="2"/>
            <a:r>
              <a:rPr lang="hr-HR" sz="2000" dirty="0" smtClean="0"/>
              <a:t>Financijsko praćenje zdravstvene djelatnosti,</a:t>
            </a:r>
          </a:p>
          <a:p>
            <a:pPr lvl="2"/>
            <a:r>
              <a:rPr lang="hr-HR" sz="2000" dirty="0" smtClean="0"/>
              <a:t>Provedbu medicinskih istraživanja,</a:t>
            </a:r>
          </a:p>
          <a:p>
            <a:pPr lvl="2"/>
            <a:r>
              <a:rPr lang="hr-HR" sz="2000" dirty="0" smtClean="0"/>
              <a:t>Prijenos točnih i nedvosmislenih podataka o zdravstvenom stanju pacijenta između zdravstvenih djelatnika.</a:t>
            </a:r>
          </a:p>
          <a:p>
            <a:pPr marL="114300" indent="0">
              <a:buNone/>
            </a:pPr>
            <a:endParaRPr lang="hr-HR" sz="2000" dirty="0" smtClean="0"/>
          </a:p>
          <a:p>
            <a:pPr marL="114300" indent="0">
              <a:buNone/>
            </a:pPr>
            <a:endParaRPr lang="hr-HR" sz="2000" dirty="0"/>
          </a:p>
          <a:p>
            <a:r>
              <a:rPr lang="hr-HR" sz="2400" dirty="0" smtClean="0"/>
              <a:t>Iz medicinske dokumentacije moguće je utvrditi koliko se lijekova, materijala i sati rada utrošilo pri liječenju, što omogućuje i utvrđivanje troškova liječenja.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4941168"/>
            <a:ext cx="2888875" cy="1916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25607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0" y="1988840"/>
            <a:ext cx="8784976" cy="4068349"/>
          </a:xfrm>
        </p:spPr>
        <p:txBody>
          <a:bodyPr>
            <a:noAutofit/>
          </a:bodyPr>
          <a:lstStyle/>
          <a:p>
            <a:r>
              <a:rPr lang="hr-HR" sz="2400" dirty="0" smtClean="0"/>
              <a:t>Također pruža uvid u kvalitetu liječenja i rad zdravstvenih djelatnika.</a:t>
            </a:r>
          </a:p>
          <a:p>
            <a:endParaRPr lang="hr-HR" sz="2400" dirty="0"/>
          </a:p>
          <a:p>
            <a:r>
              <a:rPr lang="hr-HR" sz="2400" dirty="0" smtClean="0"/>
              <a:t>Pregledom dokumentacije može se utvrditi jesu li provedeni  potrebni dijagnostički postupci i jesu li poduzete odgovarajuće terapijske mjere.</a:t>
            </a:r>
          </a:p>
          <a:p>
            <a:endParaRPr lang="hr-HR" sz="2400" dirty="0"/>
          </a:p>
          <a:p>
            <a:r>
              <a:rPr lang="hr-HR" sz="2400" dirty="0" smtClean="0"/>
              <a:t>Iz nje se može utvrditi je li cjelokupno liječenje bilo u skladu s postojećim medicinskim spoznajama i preporukama.</a:t>
            </a:r>
          </a:p>
          <a:p>
            <a:endParaRPr lang="hr-HR" sz="2400" dirty="0"/>
          </a:p>
          <a:p>
            <a:r>
              <a:rPr lang="hr-HR" sz="2400" dirty="0" smtClean="0"/>
              <a:t>Ima presudnu važnost u mogućim pravnim sporovima.</a:t>
            </a:r>
            <a:endParaRPr lang="hr-HR" sz="2400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88640"/>
            <a:ext cx="3600400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434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620688"/>
            <a:ext cx="7681664" cy="5780112"/>
          </a:xfrm>
        </p:spPr>
        <p:txBody>
          <a:bodyPr/>
          <a:lstStyle/>
          <a:p>
            <a:r>
              <a:rPr lang="hr-HR" dirty="0" smtClean="0"/>
              <a:t>Klasični je oblik medicinske dokumentacije na papiru, a uz primjenu informacijske tehnologije sve se više vodi i pohranjuje elektronički.</a:t>
            </a:r>
          </a:p>
          <a:p>
            <a:endParaRPr lang="hr-HR" dirty="0"/>
          </a:p>
          <a:p>
            <a:r>
              <a:rPr lang="hr-HR" dirty="0" smtClean="0"/>
              <a:t>Dokumentacija se čuva i pohranjuje tijekom liječenja, ali i nakon završetka liječenja.</a:t>
            </a:r>
          </a:p>
          <a:p>
            <a:endParaRPr lang="hr-HR" dirty="0"/>
          </a:p>
          <a:p>
            <a:r>
              <a:rPr lang="hr-HR" dirty="0" smtClean="0"/>
              <a:t>Prema </a:t>
            </a:r>
            <a:r>
              <a:rPr lang="hr-HR" i="1" dirty="0">
                <a:solidFill>
                  <a:srgbClr val="FF0000"/>
                </a:solidFill>
              </a:rPr>
              <a:t>Z</a:t>
            </a:r>
            <a:r>
              <a:rPr lang="hr-HR" i="1" dirty="0" smtClean="0">
                <a:solidFill>
                  <a:srgbClr val="FF0000"/>
                </a:solidFill>
              </a:rPr>
              <a:t>akonu o </a:t>
            </a:r>
            <a:r>
              <a:rPr lang="hr-HR" i="1" dirty="0" err="1" smtClean="0">
                <a:solidFill>
                  <a:srgbClr val="FF0000"/>
                </a:solidFill>
              </a:rPr>
              <a:t>liječništvu</a:t>
            </a:r>
            <a:r>
              <a:rPr lang="hr-HR" i="1" dirty="0" smtClean="0">
                <a:solidFill>
                  <a:srgbClr val="FF0000"/>
                </a:solidFill>
              </a:rPr>
              <a:t> (NN 121/03) </a:t>
            </a:r>
            <a:r>
              <a:rPr lang="hr-HR" dirty="0" smtClean="0"/>
              <a:t>liječnik ili druga odgovorna osoba koja obavlja zdravstvenu djelatnost obvezni su čuvati podatke o liječenju bolesnika deset godina nakon završenog liječenja.</a:t>
            </a:r>
            <a:endParaRPr lang="hr-HR" dirty="0" smtClean="0">
              <a:solidFill>
                <a:srgbClr val="FF0000"/>
              </a:solidFill>
            </a:endParaRPr>
          </a:p>
          <a:p>
            <a:r>
              <a:rPr lang="hr-HR" dirty="0" smtClean="0"/>
              <a:t> </a:t>
            </a:r>
            <a:endParaRPr lang="hr-HR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509119"/>
            <a:ext cx="2934072" cy="2312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95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/>
          <a:lstStyle/>
          <a:p>
            <a:r>
              <a:rPr lang="hr-HR" dirty="0" smtClean="0"/>
              <a:t>Povijest bolesti i otpusno pismo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420888"/>
            <a:ext cx="7620000" cy="3979912"/>
          </a:xfrm>
        </p:spPr>
        <p:txBody>
          <a:bodyPr/>
          <a:lstStyle/>
          <a:p>
            <a:r>
              <a:rPr lang="hr-HR" dirty="0" smtClean="0"/>
              <a:t> Dio su koje dokumentacije?</a:t>
            </a:r>
          </a:p>
          <a:p>
            <a:endParaRPr lang="hr-HR" dirty="0"/>
          </a:p>
          <a:p>
            <a:r>
              <a:rPr lang="hr-HR" dirty="0" smtClean="0"/>
              <a:t>S liječenjem koliko bolesti se povezuju?</a:t>
            </a:r>
          </a:p>
          <a:p>
            <a:endParaRPr lang="hr-HR" dirty="0"/>
          </a:p>
          <a:p>
            <a:r>
              <a:rPr lang="hr-HR" dirty="0" smtClean="0"/>
              <a:t>Kad se započinje voditi?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79569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Povijest bolesti dio je medicinske dokumentacije pojedinog bolničkog liječenja.</a:t>
            </a:r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To je dokument koji se počinje pisati i zaključuje tijekom liječenja, a povezan je s liječenjem jedne bolesti.</a:t>
            </a:r>
          </a:p>
          <a:p>
            <a:endParaRPr lang="hr-HR" dirty="0"/>
          </a:p>
          <a:p>
            <a:r>
              <a:rPr lang="hr-HR" dirty="0"/>
              <a:t>Počinje se pisati nakon dolaska bolesnika u ustanovu, gdje se bolesniku dodjeljuje matični broj  kojim se povezuju svi dijagnostički i terapijski postupci.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683558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95536" y="1124744"/>
            <a:ext cx="7620000" cy="4800600"/>
          </a:xfrm>
        </p:spPr>
        <p:txBody>
          <a:bodyPr/>
          <a:lstStyle/>
          <a:p>
            <a:pPr marL="571500" indent="-457200">
              <a:buAutoNum type="arabicPeriod"/>
            </a:pPr>
            <a:r>
              <a:rPr lang="hr-HR" dirty="0" smtClean="0">
                <a:solidFill>
                  <a:srgbClr val="FF0000"/>
                </a:solidFill>
              </a:rPr>
              <a:t>Anamneza</a:t>
            </a:r>
          </a:p>
          <a:p>
            <a:pPr marL="571500" indent="-457200">
              <a:buAutoNum type="arabicPeriod"/>
            </a:pPr>
            <a:endParaRPr lang="hr-HR" dirty="0">
              <a:solidFill>
                <a:srgbClr val="FF0000"/>
              </a:solidFill>
            </a:endParaRPr>
          </a:p>
          <a:p>
            <a:pPr marL="571500" indent="-457200">
              <a:buAutoNum type="arabicPeriod"/>
            </a:pPr>
            <a:r>
              <a:rPr lang="hr-HR" dirty="0" smtClean="0">
                <a:solidFill>
                  <a:srgbClr val="FF0000"/>
                </a:solidFill>
              </a:rPr>
              <a:t>Nalaz pregleda bolesnika</a:t>
            </a:r>
          </a:p>
          <a:p>
            <a:pPr marL="571500" indent="-457200">
              <a:buAutoNum type="arabicPeriod"/>
            </a:pPr>
            <a:endParaRPr lang="hr-HR" dirty="0">
              <a:solidFill>
                <a:srgbClr val="FF0000"/>
              </a:solidFill>
            </a:endParaRPr>
          </a:p>
          <a:p>
            <a:pPr marL="571500" indent="-457200">
              <a:buAutoNum type="arabicPeriod"/>
            </a:pPr>
            <a:r>
              <a:rPr lang="hr-HR" dirty="0" smtClean="0">
                <a:solidFill>
                  <a:srgbClr val="FF0000"/>
                </a:solidFill>
              </a:rPr>
              <a:t>Dijagnoza</a:t>
            </a:r>
          </a:p>
          <a:p>
            <a:pPr marL="571500" indent="-457200">
              <a:buAutoNum type="arabicPeriod"/>
            </a:pPr>
            <a:endParaRPr lang="hr-HR" dirty="0">
              <a:solidFill>
                <a:srgbClr val="FF0000"/>
              </a:solidFill>
            </a:endParaRPr>
          </a:p>
          <a:p>
            <a:pPr marL="571500" indent="-457200">
              <a:buAutoNum type="arabicPeriod"/>
            </a:pPr>
            <a:r>
              <a:rPr lang="hr-HR" dirty="0" smtClean="0">
                <a:solidFill>
                  <a:srgbClr val="FF0000"/>
                </a:solidFill>
              </a:rPr>
              <a:t>Plan liječenja</a:t>
            </a:r>
          </a:p>
          <a:p>
            <a:pPr marL="571500" indent="-457200">
              <a:buAutoNum type="arabicPeriod"/>
            </a:pPr>
            <a:endParaRPr lang="hr-HR" dirty="0">
              <a:solidFill>
                <a:srgbClr val="FF0000"/>
              </a:solidFill>
            </a:endParaRPr>
          </a:p>
          <a:p>
            <a:pPr marL="571500" indent="-457200">
              <a:buAutoNum type="arabicPeriod"/>
            </a:pPr>
            <a:r>
              <a:rPr lang="hr-HR" dirty="0" smtClean="0">
                <a:solidFill>
                  <a:srgbClr val="FF0000"/>
                </a:solidFill>
              </a:rPr>
              <a:t>Tijek bolesti</a:t>
            </a:r>
          </a:p>
          <a:p>
            <a:pPr marL="571500" indent="-457200">
              <a:buAutoNum type="arabicPeriod"/>
            </a:pPr>
            <a:endParaRPr lang="hr-HR" dirty="0">
              <a:solidFill>
                <a:srgbClr val="FF0000"/>
              </a:solidFill>
            </a:endParaRPr>
          </a:p>
          <a:p>
            <a:pPr marL="571500" indent="-457200">
              <a:buAutoNum type="arabicPeriod"/>
            </a:pPr>
            <a:r>
              <a:rPr lang="hr-HR" dirty="0" smtClean="0">
                <a:solidFill>
                  <a:srgbClr val="FF0000"/>
                </a:solidFill>
              </a:rPr>
              <a:t>Zaključak o bolesti</a:t>
            </a:r>
          </a:p>
          <a:p>
            <a:pPr marL="571500" indent="-457200">
              <a:buAutoNum type="arabicPeriod"/>
            </a:pPr>
            <a:endParaRPr lang="hr-HR" dirty="0">
              <a:solidFill>
                <a:srgbClr val="FF0000"/>
              </a:solidFill>
            </a:endParaRPr>
          </a:p>
          <a:p>
            <a:pPr marL="571500" indent="-457200">
              <a:buAutoNum type="arabicPeriod"/>
            </a:pP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850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usjednost">
  <a:themeElements>
    <a:clrScheme name="Susjednost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usjednost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306</TotalTime>
  <Words>855</Words>
  <Application>Microsoft Office PowerPoint</Application>
  <PresentationFormat>Prikaz na zaslonu (4:3)</PresentationFormat>
  <Paragraphs>163</Paragraphs>
  <Slides>22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26" baseType="lpstr">
      <vt:lpstr>Arial</vt:lpstr>
      <vt:lpstr>Calibri</vt:lpstr>
      <vt:lpstr>Cambria</vt:lpstr>
      <vt:lpstr>Susjednost</vt:lpstr>
      <vt:lpstr>Klinički podaci</vt:lpstr>
      <vt:lpstr>PowerPointova prezentacija</vt:lpstr>
      <vt:lpstr>Medicinska dokumentacija</vt:lpstr>
      <vt:lpstr>PowerPointova prezentacija</vt:lpstr>
      <vt:lpstr>PowerPointova prezentacija</vt:lpstr>
      <vt:lpstr>PowerPointova prezentacija</vt:lpstr>
      <vt:lpstr>Povijest bolesti i otpusno pismo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Osobni zdravstveni karton</vt:lpstr>
      <vt:lpstr>PowerPointova prezentacija</vt:lpstr>
      <vt:lpstr>Načela unosa podataka</vt:lpstr>
      <vt:lpstr>PowerPointova prezentacija</vt:lpstr>
      <vt:lpstr>Elektronički zdravstveni zapis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Klinički podaci</dc:title>
  <dc:creator>Andreja</dc:creator>
  <cp:lastModifiedBy>Andreja Papić</cp:lastModifiedBy>
  <cp:revision>24</cp:revision>
  <dcterms:created xsi:type="dcterms:W3CDTF">2013-09-30T15:10:19Z</dcterms:created>
  <dcterms:modified xsi:type="dcterms:W3CDTF">2014-10-24T19:23:14Z</dcterms:modified>
</cp:coreProperties>
</file>