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1" r:id="rId8"/>
    <p:sldId id="270" r:id="rId9"/>
    <p:sldId id="262" r:id="rId10"/>
    <p:sldId id="263" r:id="rId11"/>
    <p:sldId id="271" r:id="rId12"/>
    <p:sldId id="264" r:id="rId13"/>
    <p:sldId id="265" r:id="rId14"/>
    <p:sldId id="272" r:id="rId15"/>
    <p:sldId id="266" r:id="rId16"/>
    <p:sldId id="267" r:id="rId17"/>
    <p:sldId id="268" r:id="rId18"/>
    <p:sldId id="273" r:id="rId1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0" d="100"/>
          <a:sy n="110" d="100"/>
        </p:scale>
        <p:origin x="-5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93BC124A-5D9D-4596-A280-3E59015C0880}" type="datetimeFigureOut">
              <a:rPr lang="hr-HR" smtClean="0"/>
              <a:pPr/>
              <a:t>27.9.2013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3BC124A-5D9D-4596-A280-3E59015C0880}" type="datetimeFigureOut">
              <a:rPr lang="hr-HR" smtClean="0"/>
              <a:pPr/>
              <a:t>27.9.2013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3BC124A-5D9D-4596-A280-3E59015C0880}" type="datetimeFigureOut">
              <a:rPr lang="hr-HR" smtClean="0"/>
              <a:pPr/>
              <a:t>27.9.2013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3BC124A-5D9D-4596-A280-3E59015C0880}" type="datetimeFigureOut">
              <a:rPr lang="hr-HR" smtClean="0"/>
              <a:pPr/>
              <a:t>27.9.2013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93BC124A-5D9D-4596-A280-3E59015C0880}" type="datetimeFigureOut">
              <a:rPr lang="hr-HR" smtClean="0"/>
              <a:pPr/>
              <a:t>27.9.2013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93BC124A-5D9D-4596-A280-3E59015C0880}" type="datetimeFigureOut">
              <a:rPr lang="hr-HR" smtClean="0"/>
              <a:pPr/>
              <a:t>27.9.2013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93BC124A-5D9D-4596-A280-3E59015C0880}" type="datetimeFigureOut">
              <a:rPr lang="hr-HR" smtClean="0"/>
              <a:pPr/>
              <a:t>27.9.2013</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93BC124A-5D9D-4596-A280-3E59015C0880}" type="datetimeFigureOut">
              <a:rPr lang="hr-HR" smtClean="0"/>
              <a:pPr/>
              <a:t>27.9.2013</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93BC124A-5D9D-4596-A280-3E59015C0880}" type="datetimeFigureOut">
              <a:rPr lang="hr-HR" smtClean="0"/>
              <a:pPr/>
              <a:t>27.9.2013</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93BC124A-5D9D-4596-A280-3E59015C0880}" type="datetimeFigureOut">
              <a:rPr lang="hr-HR" smtClean="0"/>
              <a:pPr/>
              <a:t>27.9.2013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93BC124A-5D9D-4596-A280-3E59015C0880}" type="datetimeFigureOut">
              <a:rPr lang="hr-HR" smtClean="0"/>
              <a:pPr/>
              <a:t>27.9.2013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ED99E36-E6ED-4345-AAD3-3EBB42EF4CF4}"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C124A-5D9D-4596-A280-3E59015C0880}" type="datetimeFigureOut">
              <a:rPr lang="hr-HR" smtClean="0"/>
              <a:pPr/>
              <a:t>27.9.2013</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99E36-E6ED-4345-AAD3-3EBB42EF4CF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hr/url?sa=i&amp;rct=j&amp;q=&amp;esrc=s&amp;frm=1&amp;source=images&amp;cd=&amp;cad=rja&amp;docid=aAXlJ38tAS3yIM&amp;tbnid=yZq5_BIjmZv63M:&amp;ved=0CAUQjRw&amp;url=http://kavitash.blogspot.com/2012/08/conflict-management-for-project-success.html&amp;ei=L0xBUoyYFcextAaCv4H4CA&amp;psig=AFQjCNFd0H3omJ6Ecg6CggegvIP2M4aArQ&amp;ust=1380097439039123"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hr/url?sa=i&amp;rct=j&amp;q=&amp;esrc=s&amp;frm=1&amp;source=images&amp;cd=&amp;cad=rja&amp;docid=dYeYLgNPsqVdQM&amp;tbnid=x5X-sCRpkVGNHM:&amp;ved=0CAUQjRw&amp;url=http://www.12manage.com/methods_french_raven_bases_social_power.html&amp;ei=U09BUpbqCIOWtQb994DgDA&amp;bvm=bv.52434380,d.Yms&amp;psig=AFQjCNFep_We19Uae9j5wAuFPG-XqDTdMw&amp;ust=138009823332852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hr/url?sa=i&amp;rct=j&amp;q=&amp;esrc=s&amp;frm=1&amp;source=images&amp;cd=&amp;cad=rja&amp;docid=w5J__vdOrvbk1M&amp;tbnid=sK-B4LVLIHGldM:&amp;ved=0CAUQjRw&amp;url=http://blog.customerlobby.com/2011/10/27/respond-to-customer-criticism/&amp;ei=ikdBUtOWO4eGswacsgE&amp;psig=AFQjCNFFur-uovEysdU2k30UHd_cRxv1pw&amp;ust=13800962498950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hr/url?sa=i&amp;source=images&amp;cd=&amp;cad=rja&amp;docid=qo4iOE8ZEO3WQM&amp;tbnid=NPfMA-8F6zT9xM:&amp;ved=&amp;url=http://en.wikipedia.org/wiki/Max_Weber&amp;ei=aFBBUrbgH8fXtQaBvoCICw&amp;psig=AFQjCNGbHTAzIqKLot4d_SnpSDbVZULoaQ&amp;ust=13800985365754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hr/url?sa=i&amp;rct=j&amp;q=&amp;esrc=s&amp;frm=1&amp;source=images&amp;cd=&amp;cad=rja&amp;docid=tIqQ3E-eKctDAM&amp;tbnid=axdmhrhGMrSGYM:&amp;ved=0CAUQjRw&amp;url=http://jessicaobrien.wordpress.com/&amp;ei=JDxBUqfDHIbRsgbSm4DACg&amp;bvm=bv.52434380,d.Yms&amp;psig=AFQjCNH-oNth3wpWGh4aGwgAQvFEB8u_ig&amp;ust=138009334455621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hr/url?sa=i&amp;rct=j&amp;q=&amp;esrc=s&amp;frm=1&amp;source=images&amp;cd=&amp;cad=rja&amp;docid=TkPf7veflHLzQM&amp;tbnid=gknZCkPskSKIjM:&amp;ved=0CAUQjRw&amp;url=http://www.sysbio.org/sysbio/multicellular/index.stm&amp;ei=9FFBUquqLI3Aswb_2YAo&amp;bvm=bv.52434380,d.Yms&amp;psig=AFQjCNHOrDPUD_vNINuUkZfNrDiKAZRFtA&amp;ust=138009892275661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hr/url?sa=i&amp;rct=j&amp;q=&amp;esrc=s&amp;frm=1&amp;source=images&amp;cd=&amp;cad=rja&amp;docid=w5J__vdOrvbk1M&amp;tbnid=sK-B4LVLIHGldM:&amp;ved=0CAUQjRw&amp;url=http://blog.customerlobby.com/2011/10/27/respond-to-customer-criticism/&amp;ei=ikdBUtOWO4eGswacsgE&amp;psig=AFQjCNFFur-uovEysdU2k30UHd_cRxv1pw&amp;ust=138009624989502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hr/url?sa=i&amp;rct=j&amp;q=&amp;esrc=s&amp;frm=1&amp;source=images&amp;cd=&amp;cad=rja&amp;docid=IFkxLOWgMQLE1M&amp;tbnid=_hCfb6KbIgbg4M:&amp;ved=0CAUQjRw&amp;url=http://www.sunzu.com/articles/the-holism-153504/&amp;ei=bldBUsW3OIzFtAbQtoCYAw&amp;psig=AFQjCNHJDNsfuoB8bNjRunwzE0fqtZRI7Q&amp;ust=138010031260016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hr/url?sa=i&amp;rct=j&amp;q=&amp;esrc=s&amp;frm=1&amp;source=images&amp;cd=&amp;cad=rja&amp;docid=RZFWO1RskiHU5M&amp;tbnid=8DvqHZeK3HxQ0M:&amp;ved=0CAUQjRw&amp;url=http://arts.monash.edu.au/humcass/sociology/&amp;ei=dUJBUs2pKYTFtAb7jIHQDw&amp;bvm=bv.52434380,d.Yms&amp;psig=AFQjCNHslpLZssMNh3YKxqKhduXk5RGNRg&amp;ust=138009493537385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hr/url?sa=i&amp;rct=j&amp;q=&amp;esrc=s&amp;frm=1&amp;source=images&amp;cd=&amp;cad=rja&amp;docid=jBy6t1CF01y0cM&amp;tbnid=1sEh6OpBnRmBcM:&amp;ved=0CAUQjRw&amp;url=http://en.wikipedia.org/wiki/Structural_functionalism&amp;ei=xTxBUtjoCoqztAa-3IHYCg&amp;bvm=bv.52434380,d.Yms&amp;psig=AFQjCNF3YWHeWIFOJ76fqoQVhzzZDP8ygA&amp;ust=1380093481869424" TargetMode="External"/><Relationship Id="rId1" Type="http://schemas.openxmlformats.org/officeDocument/2006/relationships/slideLayout" Target="../slideLayouts/slideLayout2.xml"/><Relationship Id="rId6" Type="http://schemas.openxmlformats.org/officeDocument/2006/relationships/hyperlink" Target="http://www.google.hr/url?sa=i&amp;rct=j&amp;q=&amp;esrc=s&amp;frm=1&amp;source=images&amp;cd=&amp;cad=rja&amp;docid=7FEXSG_hCM2dNM&amp;tbnid=VZ4z6xPw9XyB-M:&amp;ved=0CAUQjRw&amp;url=http://cup.columbia.edu/book/978-0-231-15112-2/&amp;ei=uU5BUufGM8bOswaL6YGYCw&amp;bvm=bv.52434380,d.Yms&amp;psig=AFQjCNFvKNyXOObvQSjplO3aOz5N32JfpA&amp;ust=1380098096642789" TargetMode="External"/><Relationship Id="rId5" Type="http://schemas.openxmlformats.org/officeDocument/2006/relationships/image" Target="../media/image3.jpeg"/><Relationship Id="rId4" Type="http://schemas.openxmlformats.org/officeDocument/2006/relationships/hyperlink" Target="http://www.google.hr/url?sa=i&amp;rct=j&amp;q=&amp;esrc=s&amp;frm=1&amp;source=images&amp;cd=&amp;cad=rja&amp;docid=nsZk2eH-uPGiEM&amp;tbnid=GgLPY4ut2zGE_M:&amp;ved=0CAUQjRw&amp;url=http://youngsociologist.blogspot.com/2011/10/talcott-parsons-agil-paradigm.html&amp;ei=KE5BUseLOInRsgbq24HoBg&amp;psig=AFQjCNE7Ee7qIXR_pdmBWMzm5ST098Hb7A&amp;ust=138009794386213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hr/url?sa=i&amp;rct=j&amp;q=&amp;esrc=s&amp;frm=1&amp;source=images&amp;cd=&amp;cad=rja&amp;docid=8lxhMMoYZ7c_wM&amp;tbnid=-MyLBu2hV4_I5M:&amp;ved=0CAUQjRw&amp;url=http://tarad23.wordpress.com/sociology-1010/&amp;ei=LT1BUt2SFIPatAb49oC4Dg&amp;bvm=bv.52434380,d.Yms&amp;psig=AFQjCNH0AAywAOoZsM6KlQZ5mgAPOvaloQ&amp;ust=138009359999633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hr/url?sa=i&amp;rct=j&amp;q=&amp;esrc=s&amp;frm=1&amp;source=images&amp;cd=&amp;cad=rja&amp;docid=O7yQ6UziHtz4aM&amp;tbnid=_J7p4oT9WbjJOM:&amp;ved=0CAUQjRw&amp;url=http://kallini2010.hubpages.com/hub/Understanding-Religion-From-Sociological-Perspective&amp;ei=20ZBUt20IobAtQbN7IDgAQ&amp;psig=AFQjCNFx8YKSvvOCOrshDWZV3EEwqM0gJQ&amp;ust=13800960881535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hr/url?sa=i&amp;rct=j&amp;q=&amp;esrc=s&amp;frm=1&amp;source=images&amp;cd=&amp;cad=rja&amp;docid=w5J__vdOrvbk1M&amp;tbnid=sK-B4LVLIHGldM:&amp;ved=0CAUQjRw&amp;url=http://blog.customerlobby.com/2011/10/27/respond-to-customer-criticism/&amp;ei=ikdBUtOWO4eGswacsgE&amp;psig=AFQjCNFFur-uovEysdU2k30UHd_cRxv1pw&amp;ust=13800962498950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hr/url?sa=i&amp;rct=j&amp;q=&amp;esrc=s&amp;frm=1&amp;source=images&amp;cd=&amp;cad=rja&amp;docid=Il7wbF0hXI3SnM&amp;tbnid=JBRnRJbyXfWJVM:&amp;ved=0CAUQjRw&amp;url=http://www.josd.org/?p=775&amp;ei=fUlBUrHuIInLtAbR0YGAAw&amp;psig=AFQjCNFysMpL70WchjVN1VLZ91bnfNucBw&amp;ust=138009676117624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hr/url?sa=i&amp;rct=j&amp;q=&amp;esrc=s&amp;frm=1&amp;source=images&amp;cd=&amp;cad=rja&amp;docid=PsKwvXOUyKI0SM&amp;tbnid=1sHFslIq_Ra9TM:&amp;ved=0CAUQjRw&amp;url=http://kartoonkings.com/?p=550&amp;ei=JkhBUtHcJ4HNtAbnzoD4BA&amp;psig=AFQjCNFJKF8XzZ35KJpZUdGEflewpfD_EA&amp;ust=13800964060014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hr/url?sa=i&amp;rct=j&amp;q=&amp;esrc=s&amp;frm=1&amp;source=images&amp;cd=&amp;cad=rja&amp;docid=Gz_pw-eoxXDRJM&amp;tbnid=26YQ2UUQGo2V4M:&amp;ved=0CAUQjRw&amp;url=http://thecollaboratory.wikidot.com/2012-fall-sociology&amp;ei=90pBUqeJJMmGswa144DQBA&amp;psig=AFQjCNEe3zuXikc6pEwIRBE9dhlozZRYEw&amp;ust=13800971333173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TEORIJSKE PERSPEKTIVE U SOCIOLOGIJI</a:t>
            </a:r>
            <a:endParaRPr lang="hr-HR" dirty="0"/>
          </a:p>
        </p:txBody>
      </p:sp>
      <p:sp>
        <p:nvSpPr>
          <p:cNvPr id="3" name="Podnaslov 2"/>
          <p:cNvSpPr>
            <a:spLocks noGrp="1"/>
          </p:cNvSpPr>
          <p:nvPr>
            <p:ph type="subTitle" idx="1"/>
          </p:nvPr>
        </p:nvSpPr>
        <p:spPr/>
        <p:txBody>
          <a:bodyPr/>
          <a:lstStyle/>
          <a:p>
            <a:r>
              <a:rPr lang="hr-HR" dirty="0" smtClean="0"/>
              <a:t>4. razredi</a:t>
            </a:r>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JTnH64MRkeY/UCGIUPjCzEI/AAAAAAAABVE/J9DwrsxNbz4/s1600/conflict.jpg">
            <a:hlinkClick r:id="rId2"/>
          </p:cNvPr>
          <p:cNvPicPr>
            <a:picLocks noChangeAspect="1" noChangeArrowheads="1"/>
          </p:cNvPicPr>
          <p:nvPr/>
        </p:nvPicPr>
        <p:blipFill>
          <a:blip r:embed="rId3" cstate="print"/>
          <a:srcRect/>
          <a:stretch>
            <a:fillRect/>
          </a:stretch>
        </p:blipFill>
        <p:spPr bwMode="auto">
          <a:xfrm>
            <a:off x="0" y="188640"/>
            <a:ext cx="3209925" cy="3390900"/>
          </a:xfrm>
          <a:prstGeom prst="rect">
            <a:avLst/>
          </a:prstGeom>
          <a:noFill/>
        </p:spPr>
      </p:pic>
      <p:sp>
        <p:nvSpPr>
          <p:cNvPr id="4" name="Pravokutnik 3"/>
          <p:cNvSpPr/>
          <p:nvPr/>
        </p:nvSpPr>
        <p:spPr>
          <a:xfrm>
            <a:off x="3419872" y="474345"/>
            <a:ext cx="4464496" cy="3447098"/>
          </a:xfrm>
          <a:prstGeom prst="rect">
            <a:avLst/>
          </a:prstGeom>
        </p:spPr>
        <p:txBody>
          <a:bodyPr wrap="square">
            <a:spAutoFit/>
          </a:bodyPr>
          <a:lstStyle/>
          <a:p>
            <a:endParaRPr lang="hr-HR" dirty="0"/>
          </a:p>
          <a:p>
            <a:r>
              <a:rPr lang="hr-HR" dirty="0"/>
              <a:t>„</a:t>
            </a:r>
            <a:r>
              <a:rPr lang="hr-HR" sz="2000" dirty="0"/>
              <a:t>Konflikt“ – znači postojanje napetosti, konkurencije i neslaganja članova društva o ciljevima i vrijednostima (ne mora značiti nasilje!); </a:t>
            </a:r>
            <a:endParaRPr lang="hr-HR" sz="2000" dirty="0" smtClean="0"/>
          </a:p>
          <a:p>
            <a:endParaRPr lang="hr-HR" sz="2000" dirty="0"/>
          </a:p>
          <a:p>
            <a:r>
              <a:rPr lang="hr-HR" dirty="0"/>
              <a:t>- </a:t>
            </a:r>
            <a:r>
              <a:rPr lang="hr-HR" sz="2000" dirty="0"/>
              <a:t>Konfliktne teorije društva proučavaju na koje načine neke grupe osvajaju moć i ostvaruju svoju volju u društvu (pri tome je važno tko dobiva, a tko gubi zbog načina na koji je društvo strukturirano). </a:t>
            </a:r>
          </a:p>
        </p:txBody>
      </p:sp>
      <p:pic>
        <p:nvPicPr>
          <p:cNvPr id="9220" name="Picture 4" descr="http://www.12manage.com/images/picture_french_raven_bases_social_power.jpg">
            <a:hlinkClick r:id="rId4"/>
          </p:cNvPr>
          <p:cNvPicPr>
            <a:picLocks noChangeAspect="1" noChangeArrowheads="1"/>
          </p:cNvPicPr>
          <p:nvPr/>
        </p:nvPicPr>
        <p:blipFill>
          <a:blip r:embed="rId5" cstate="print"/>
          <a:srcRect/>
          <a:stretch>
            <a:fillRect/>
          </a:stretch>
        </p:blipFill>
        <p:spPr bwMode="auto">
          <a:xfrm>
            <a:off x="3563888" y="3861048"/>
            <a:ext cx="3810000" cy="2857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800" b="1" dirty="0" smtClean="0">
                <a:solidFill>
                  <a:schemeClr val="accent2">
                    <a:lumMod val="75000"/>
                  </a:schemeClr>
                </a:solidFill>
                <a:effectLst>
                  <a:outerShdw blurRad="38100" dist="38100" dir="2700000" algn="tl">
                    <a:srgbClr val="000000">
                      <a:alpha val="43137"/>
                    </a:srgbClr>
                  </a:outerShdw>
                </a:effectLst>
              </a:rPr>
              <a:t>Posljedice konflikta u društvu ne moraju biti štetne, već mogu dati i pozitivne rezultate i to na:</a:t>
            </a:r>
            <a:endParaRPr lang="hr-HR" sz="2800" b="1" dirty="0">
              <a:solidFill>
                <a:schemeClr val="accent2">
                  <a:lumMod val="75000"/>
                </a:schemeClr>
              </a:solidFill>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lnSpcReduction="10000"/>
          </a:bodyPr>
          <a:lstStyle/>
          <a:p>
            <a:pPr>
              <a:buNone/>
            </a:pPr>
            <a:endParaRPr lang="hr-HR" dirty="0" smtClean="0"/>
          </a:p>
          <a:p>
            <a:r>
              <a:rPr lang="hr-HR" b="1" dirty="0" smtClean="0">
                <a:solidFill>
                  <a:srgbClr val="FF0000"/>
                </a:solidFill>
              </a:rPr>
              <a:t>a) Grupu</a:t>
            </a:r>
            <a:r>
              <a:rPr lang="hr-HR" dirty="0" smtClean="0"/>
              <a:t> – konflikt jača svijest o interesima grupe; na primjer rasni sukobi u SAD-u povećali su jedinstvo američkih crnaca; </a:t>
            </a:r>
          </a:p>
          <a:p>
            <a:r>
              <a:rPr lang="hr-HR" b="1" dirty="0" smtClean="0">
                <a:solidFill>
                  <a:srgbClr val="FF0000"/>
                </a:solidFill>
              </a:rPr>
              <a:t>b) Društveni sustav u cjelini </a:t>
            </a:r>
            <a:r>
              <a:rPr lang="hr-HR" dirty="0" smtClean="0"/>
              <a:t>– neki društveni problemi dolaze u središte pozornosti i tako nastaju pozitivne društvene promjene; na primjer pokret za prava žena ili pokret protiv nuklearnog naoružanja. </a:t>
            </a:r>
          </a:p>
          <a:p>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3347864" y="2060848"/>
            <a:ext cx="3510136" cy="2523768"/>
          </a:xfrm>
          <a:prstGeom prst="rect">
            <a:avLst/>
          </a:prstGeom>
        </p:spPr>
        <p:txBody>
          <a:bodyPr wrap="square">
            <a:spAutoFit/>
          </a:bodyPr>
          <a:lstStyle/>
          <a:p>
            <a:endParaRPr lang="hr-HR" dirty="0"/>
          </a:p>
          <a:p>
            <a:r>
              <a:rPr lang="hr-HR" sz="2800" b="1" dirty="0"/>
              <a:t>Nedostaci teorije: teškoće u istraživanju društvenog dogovora, integracije i stabilnosti u društvu. </a:t>
            </a:r>
          </a:p>
        </p:txBody>
      </p:sp>
      <p:pic>
        <p:nvPicPr>
          <p:cNvPr id="5" name="Picture 2" descr="http://blog.customerlobby.com/wp-content/uploads/2011/10/criticism.jpg">
            <a:hlinkClick r:id="rId2"/>
          </p:cNvPr>
          <p:cNvPicPr>
            <a:picLocks noChangeAspect="1" noChangeArrowheads="1"/>
          </p:cNvPicPr>
          <p:nvPr/>
        </p:nvPicPr>
        <p:blipFill>
          <a:blip r:embed="rId3" cstate="print"/>
          <a:srcRect/>
          <a:stretch>
            <a:fillRect/>
          </a:stretch>
        </p:blipFill>
        <p:spPr bwMode="auto">
          <a:xfrm>
            <a:off x="467544" y="1700808"/>
            <a:ext cx="2495550"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INTERAKCIONISTIČKA PERSPEKTIVA</a:t>
            </a:r>
            <a:endParaRPr lang="hr-HR" dirty="0"/>
          </a:p>
        </p:txBody>
      </p:sp>
      <p:pic>
        <p:nvPicPr>
          <p:cNvPr id="7170" name="Picture 2" descr="http://upload.wikimedia.org/wikipedia/commons/4/44/Max_Weber_1917.jpg">
            <a:hlinkClick r:id="rId2"/>
          </p:cNvPr>
          <p:cNvPicPr>
            <a:picLocks noChangeAspect="1" noChangeArrowheads="1"/>
          </p:cNvPicPr>
          <p:nvPr/>
        </p:nvPicPr>
        <p:blipFill>
          <a:blip r:embed="rId3" cstate="print"/>
          <a:srcRect/>
          <a:stretch>
            <a:fillRect/>
          </a:stretch>
        </p:blipFill>
        <p:spPr bwMode="auto">
          <a:xfrm>
            <a:off x="1547664" y="2132856"/>
            <a:ext cx="6257925" cy="36671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259632" y="404664"/>
            <a:ext cx="6804248" cy="2831544"/>
          </a:xfrm>
          <a:prstGeom prst="rect">
            <a:avLst/>
          </a:prstGeom>
        </p:spPr>
        <p:txBody>
          <a:bodyPr wrap="square">
            <a:spAutoFit/>
          </a:bodyPr>
          <a:lstStyle/>
          <a:p>
            <a:endParaRPr lang="hr-HR" dirty="0"/>
          </a:p>
          <a:p>
            <a:r>
              <a:rPr lang="vi-VN" sz="2000" dirty="0">
                <a:latin typeface="Calibri" pitchFamily="34" charset="0"/>
              </a:rPr>
              <a:t>Weberovo određenje sociologije kao znanosti o ljudskom djelovanju (akciji) početak je interakcionističke perspektive u sociologiji. Kasniji razvoj vezan je za američkog sociologa Georgea Herberta Meada. </a:t>
            </a:r>
            <a:endParaRPr lang="hr-HR" sz="2000" dirty="0" smtClean="0">
              <a:latin typeface="Calibri" pitchFamily="34" charset="0"/>
            </a:endParaRPr>
          </a:p>
          <a:p>
            <a:endParaRPr lang="vi-VN" sz="2000" dirty="0">
              <a:latin typeface="Calibri" pitchFamily="34" charset="0"/>
            </a:endParaRPr>
          </a:p>
          <a:p>
            <a:r>
              <a:rPr lang="hr-HR" sz="2000" dirty="0"/>
              <a:t>- Sadrži u sebi mnoštvo pristupa – </a:t>
            </a:r>
            <a:r>
              <a:rPr lang="hr-HR" sz="2000" b="1" dirty="0">
                <a:solidFill>
                  <a:srgbClr val="FF0000"/>
                </a:solidFill>
              </a:rPr>
              <a:t>dramaturški, teoriju socijalne razmjene, </a:t>
            </a:r>
            <a:r>
              <a:rPr lang="hr-HR" sz="2000" b="1" dirty="0" err="1">
                <a:solidFill>
                  <a:srgbClr val="FF0000"/>
                </a:solidFill>
              </a:rPr>
              <a:t>etnometodologiju</a:t>
            </a:r>
            <a:r>
              <a:rPr lang="hr-HR" sz="2000" b="1" dirty="0">
                <a:solidFill>
                  <a:srgbClr val="FF0000"/>
                </a:solidFill>
              </a:rPr>
              <a:t>, ali je najpoznatiji simbolički </a:t>
            </a:r>
            <a:r>
              <a:rPr lang="hr-HR" sz="2000" b="1" dirty="0" err="1">
                <a:solidFill>
                  <a:srgbClr val="FF0000"/>
                </a:solidFill>
              </a:rPr>
              <a:t>interakcionizam</a:t>
            </a:r>
            <a:r>
              <a:rPr lang="hr-HR" sz="2000" b="1" dirty="0">
                <a:solidFill>
                  <a:srgbClr val="FF0000"/>
                </a:solidFill>
              </a:rPr>
              <a:t>. </a:t>
            </a:r>
          </a:p>
        </p:txBody>
      </p:sp>
      <p:pic>
        <p:nvPicPr>
          <p:cNvPr id="5" name="Picture 2" descr="http://jessicaobrien.files.wordpress.com/2011/03/blog1.jpg">
            <a:hlinkClick r:id="rId2"/>
          </p:cNvPr>
          <p:cNvPicPr>
            <a:picLocks noChangeAspect="1" noChangeArrowheads="1"/>
          </p:cNvPicPr>
          <p:nvPr/>
        </p:nvPicPr>
        <p:blipFill>
          <a:blip r:embed="rId3" cstate="print"/>
          <a:srcRect/>
          <a:stretch>
            <a:fillRect/>
          </a:stretch>
        </p:blipFill>
        <p:spPr bwMode="auto">
          <a:xfrm>
            <a:off x="2627784" y="3573016"/>
            <a:ext cx="4339580" cy="30377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ox(i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620688"/>
            <a:ext cx="8229600" cy="796950"/>
          </a:xfrm>
        </p:spPr>
        <p:txBody>
          <a:bodyPr>
            <a:normAutofit fontScale="90000"/>
          </a:bodyPr>
          <a:lstStyle/>
          <a:p>
            <a:r>
              <a:rPr lang="hr-HR" sz="3600" dirty="0" smtClean="0"/>
              <a:t>Usporedbe </a:t>
            </a:r>
            <a:r>
              <a:rPr lang="hr-HR" sz="3600" dirty="0" err="1" smtClean="0"/>
              <a:t>interakcionizma</a:t>
            </a:r>
            <a:r>
              <a:rPr lang="hr-HR" sz="3600" dirty="0" smtClean="0"/>
              <a:t> s </a:t>
            </a:r>
            <a:r>
              <a:rPr lang="hr-HR" sz="3600" dirty="0" err="1" smtClean="0"/>
              <a:t>funkcionalističkom</a:t>
            </a:r>
            <a:r>
              <a:rPr lang="hr-HR" sz="3600" dirty="0" smtClean="0"/>
              <a:t> i konfliktnom teorijom: </a:t>
            </a:r>
            <a:r>
              <a:rPr lang="hr-HR" dirty="0" smtClean="0"/>
              <a:t/>
            </a:r>
            <a:br>
              <a:rPr lang="hr-HR" dirty="0" smtClean="0"/>
            </a:br>
            <a:endParaRPr lang="hr-HR" dirty="0"/>
          </a:p>
        </p:txBody>
      </p:sp>
      <p:sp>
        <p:nvSpPr>
          <p:cNvPr id="4" name="Pravokutnik 3"/>
          <p:cNvSpPr/>
          <p:nvPr/>
        </p:nvSpPr>
        <p:spPr>
          <a:xfrm>
            <a:off x="1115616" y="1443841"/>
            <a:ext cx="6480720" cy="4062651"/>
          </a:xfrm>
          <a:prstGeom prst="rect">
            <a:avLst/>
          </a:prstGeom>
        </p:spPr>
        <p:txBody>
          <a:bodyPr wrap="square">
            <a:spAutoFit/>
          </a:bodyPr>
          <a:lstStyle/>
          <a:p>
            <a:endParaRPr lang="hr-HR" dirty="0"/>
          </a:p>
          <a:p>
            <a:r>
              <a:rPr lang="hr-HR" sz="2000" b="1" dirty="0" smtClean="0">
                <a:solidFill>
                  <a:srgbClr val="FF0000"/>
                </a:solidFill>
                <a:effectLst>
                  <a:outerShdw blurRad="38100" dist="38100" dir="2700000" algn="tl">
                    <a:srgbClr val="000000">
                      <a:alpha val="43137"/>
                    </a:srgbClr>
                  </a:outerShdw>
                </a:effectLst>
              </a:rPr>
              <a:t>Karakteristike </a:t>
            </a:r>
            <a:r>
              <a:rPr lang="hr-HR" sz="2000" b="1" dirty="0" err="1">
                <a:solidFill>
                  <a:srgbClr val="FF0000"/>
                </a:solidFill>
                <a:effectLst>
                  <a:outerShdw blurRad="38100" dist="38100" dir="2700000" algn="tl">
                    <a:srgbClr val="000000">
                      <a:alpha val="43137"/>
                    </a:srgbClr>
                  </a:outerShdw>
                </a:effectLst>
              </a:rPr>
              <a:t>funkcionalističke</a:t>
            </a:r>
            <a:r>
              <a:rPr lang="hr-HR" sz="2000" b="1" dirty="0">
                <a:solidFill>
                  <a:srgbClr val="FF0000"/>
                </a:solidFill>
                <a:effectLst>
                  <a:outerShdw blurRad="38100" dist="38100" dir="2700000" algn="tl">
                    <a:srgbClr val="000000">
                      <a:alpha val="43137"/>
                    </a:srgbClr>
                  </a:outerShdw>
                </a:effectLst>
              </a:rPr>
              <a:t> i konfliktne teorije: </a:t>
            </a:r>
            <a:endParaRPr lang="hr-HR" sz="2000" b="1" dirty="0" smtClean="0">
              <a:solidFill>
                <a:srgbClr val="FF0000"/>
              </a:solidFill>
              <a:effectLst>
                <a:outerShdw blurRad="38100" dist="38100" dir="2700000" algn="tl">
                  <a:srgbClr val="000000">
                    <a:alpha val="43137"/>
                  </a:srgbClr>
                </a:outerShdw>
              </a:effectLst>
            </a:endParaRPr>
          </a:p>
          <a:p>
            <a:endParaRPr lang="hr-HR" sz="2000" dirty="0"/>
          </a:p>
          <a:p>
            <a:pPr marL="457200" indent="-457200">
              <a:buAutoNum type="alphaLcParenR"/>
            </a:pPr>
            <a:r>
              <a:rPr lang="pl-PL" sz="2000" dirty="0" smtClean="0"/>
              <a:t>to </a:t>
            </a:r>
            <a:r>
              <a:rPr lang="pl-PL" sz="2000" dirty="0"/>
              <a:t>su makroteorije jer daju generalna tumačenja društva</a:t>
            </a:r>
            <a:r>
              <a:rPr lang="pl-PL" sz="2000" dirty="0" smtClean="0"/>
              <a:t>;</a:t>
            </a:r>
          </a:p>
          <a:p>
            <a:pPr marL="457200" indent="-457200"/>
            <a:r>
              <a:rPr lang="pl-PL" sz="2000" dirty="0" smtClean="0"/>
              <a:t> </a:t>
            </a:r>
            <a:endParaRPr lang="pl-PL" sz="2000" dirty="0"/>
          </a:p>
          <a:p>
            <a:r>
              <a:rPr lang="hr-HR" sz="2000" dirty="0"/>
              <a:t>b) </a:t>
            </a:r>
            <a:r>
              <a:rPr lang="hr-HR" sz="2000" dirty="0" smtClean="0"/>
              <a:t>   to </a:t>
            </a:r>
            <a:r>
              <a:rPr lang="hr-HR" sz="2000" dirty="0"/>
              <a:t>su sistemske teorije jer promatraju društvo kao složeni sistem; </a:t>
            </a:r>
            <a:endParaRPr lang="hr-HR" sz="2000" dirty="0" smtClean="0"/>
          </a:p>
          <a:p>
            <a:endParaRPr lang="hr-HR" sz="2000" dirty="0"/>
          </a:p>
          <a:p>
            <a:r>
              <a:rPr lang="hr-HR" sz="2000" dirty="0"/>
              <a:t>c) </a:t>
            </a:r>
            <a:r>
              <a:rPr lang="hr-HR" sz="2000" dirty="0" smtClean="0"/>
              <a:t>    obje </a:t>
            </a:r>
            <a:r>
              <a:rPr lang="hr-HR" sz="2000" dirty="0"/>
              <a:t>polaze od objašnjenja ljudskog ponašanja pomoću društva, s tim da funkcionalisti smatraju da ponašanjem ljudi upravljaju društvene vrijednosti i norme, a marksisti – ekonomska baza društva.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ysbio.org/images/interaction_network.jpg">
            <a:hlinkClick r:id="rId2"/>
          </p:cNvPr>
          <p:cNvPicPr>
            <a:picLocks noChangeAspect="1" noChangeArrowheads="1"/>
          </p:cNvPicPr>
          <p:nvPr/>
        </p:nvPicPr>
        <p:blipFill>
          <a:blip r:embed="rId3" cstate="print"/>
          <a:srcRect/>
          <a:stretch>
            <a:fillRect/>
          </a:stretch>
        </p:blipFill>
        <p:spPr bwMode="auto">
          <a:xfrm>
            <a:off x="5258246" y="260648"/>
            <a:ext cx="3572197" cy="2736304"/>
          </a:xfrm>
          <a:prstGeom prst="rect">
            <a:avLst/>
          </a:prstGeom>
          <a:noFill/>
        </p:spPr>
      </p:pic>
      <p:sp>
        <p:nvSpPr>
          <p:cNvPr id="4" name="Pravokutnik 3"/>
          <p:cNvSpPr/>
          <p:nvPr/>
        </p:nvSpPr>
        <p:spPr>
          <a:xfrm>
            <a:off x="395536" y="332656"/>
            <a:ext cx="4968552" cy="3416320"/>
          </a:xfrm>
          <a:prstGeom prst="rect">
            <a:avLst/>
          </a:prstGeom>
        </p:spPr>
        <p:txBody>
          <a:bodyPr wrap="square">
            <a:spAutoFit/>
          </a:bodyPr>
          <a:lstStyle/>
          <a:p>
            <a:r>
              <a:rPr lang="hr-HR" b="1" dirty="0" smtClean="0">
                <a:solidFill>
                  <a:srgbClr val="FF0000"/>
                </a:solidFill>
                <a:latin typeface="Calibri" pitchFamily="34" charset="0"/>
              </a:rPr>
              <a:t>KARAKTERISTIKE INTERAKCIONIZMA: </a:t>
            </a:r>
          </a:p>
          <a:p>
            <a:endParaRPr lang="hr-HR" b="1" dirty="0" smtClean="0">
              <a:solidFill>
                <a:srgbClr val="FF0000"/>
              </a:solidFill>
              <a:latin typeface="Calibri" pitchFamily="34" charset="0"/>
            </a:endParaRPr>
          </a:p>
          <a:p>
            <a:pPr marL="342900" indent="-342900">
              <a:buAutoNum type="arabicParenR"/>
            </a:pPr>
            <a:r>
              <a:rPr lang="vi-VN" dirty="0" smtClean="0">
                <a:latin typeface="Calibri" pitchFamily="34" charset="0"/>
              </a:rPr>
              <a:t>mikroteorija </a:t>
            </a:r>
            <a:r>
              <a:rPr lang="vi-VN" dirty="0">
                <a:latin typeface="Calibri" pitchFamily="34" charset="0"/>
              </a:rPr>
              <a:t>društva – proučava međuodnose (interakcije) u malim grupama ( ne zanima ih društvo kao cjelina); </a:t>
            </a:r>
            <a:endParaRPr lang="hr-HR" dirty="0" smtClean="0">
              <a:latin typeface="Calibri" pitchFamily="34" charset="0"/>
            </a:endParaRPr>
          </a:p>
          <a:p>
            <a:pPr marL="342900" indent="-342900"/>
            <a:endParaRPr lang="vi-VN" dirty="0">
              <a:latin typeface="Calibri" pitchFamily="34" charset="0"/>
            </a:endParaRPr>
          </a:p>
          <a:p>
            <a:r>
              <a:rPr lang="hr-HR" dirty="0">
                <a:latin typeface="Calibri" pitchFamily="34" charset="0"/>
              </a:rPr>
              <a:t>2) </a:t>
            </a:r>
            <a:r>
              <a:rPr lang="hr-HR" dirty="0" smtClean="0">
                <a:latin typeface="Calibri" pitchFamily="34" charset="0"/>
              </a:rPr>
              <a:t> odbacuju </a:t>
            </a:r>
            <a:r>
              <a:rPr lang="hr-HR" dirty="0">
                <a:latin typeface="Calibri" pitchFamily="34" charset="0"/>
              </a:rPr>
              <a:t>pojam društvenog sistema zbog čega ni ljudsko ponašanje ne objašnjavaju reakcijom na društveni sistem; </a:t>
            </a:r>
            <a:endParaRPr lang="hr-HR" dirty="0" smtClean="0">
              <a:latin typeface="Calibri" pitchFamily="34" charset="0"/>
            </a:endParaRPr>
          </a:p>
          <a:p>
            <a:endParaRPr lang="hr-HR" dirty="0">
              <a:latin typeface="Calibri" pitchFamily="34" charset="0"/>
            </a:endParaRPr>
          </a:p>
          <a:p>
            <a:r>
              <a:rPr lang="vi-VN" dirty="0">
                <a:latin typeface="Calibri" pitchFamily="34" charset="0"/>
              </a:rPr>
              <a:t>3) da bi objasnili ljudsko ponašanje oni se služe pojmom „uloga“. </a:t>
            </a:r>
            <a:endParaRPr lang="hr-HR" dirty="0">
              <a:latin typeface="Calibri" pitchFamily="34" charset="0"/>
            </a:endParaRPr>
          </a:p>
        </p:txBody>
      </p:sp>
      <p:sp>
        <p:nvSpPr>
          <p:cNvPr id="6" name="Pravokutnik 5"/>
          <p:cNvSpPr/>
          <p:nvPr/>
        </p:nvSpPr>
        <p:spPr>
          <a:xfrm>
            <a:off x="1475656" y="3933056"/>
            <a:ext cx="7416824" cy="2585323"/>
          </a:xfrm>
          <a:prstGeom prst="rect">
            <a:avLst/>
          </a:prstGeom>
        </p:spPr>
        <p:txBody>
          <a:bodyPr wrap="square">
            <a:spAutoFit/>
          </a:bodyPr>
          <a:lstStyle/>
          <a:p>
            <a:pPr algn="ctr"/>
            <a:r>
              <a:rPr lang="vi-VN" i="1" dirty="0" smtClean="0">
                <a:solidFill>
                  <a:srgbClr val="7030A0"/>
                </a:solidFill>
                <a:latin typeface="Calibri" pitchFamily="34" charset="0"/>
              </a:rPr>
              <a:t>Ovaj pojam razvila je, doduše, funkcionalistička teorija, ali su funkcionalisti tvrdili da društveni sistem nameće uloge, a da pojedinac igra svoju ulogu kao da čita neki scenarij koji sadrži precizne upute po kojima se pojedinac ponaša. Interakcionisti smatraju da su uloge nejasne, neodređene, što ostavlja pojedincu dovoljno prostora za improvizaciju i kreativnost. Zato interakcionisti žele otkriti koja značenja ljudi pripisuju svojim aktivnostima, jer ta značenja usmjeravaju akciju i ponašanja pojedinaca. Na taj način interakcionisti objašnjavaju kreativnost i slobodu čovjeka, što funkcionalistima i konfliktnim teoretičarima nije bilo moguće. </a:t>
            </a:r>
            <a:endParaRPr lang="hr-HR" i="1" dirty="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3347864" y="2492896"/>
            <a:ext cx="4572000" cy="1938992"/>
          </a:xfrm>
          <a:prstGeom prst="rect">
            <a:avLst/>
          </a:prstGeom>
        </p:spPr>
        <p:txBody>
          <a:bodyPr>
            <a:spAutoFit/>
          </a:bodyPr>
          <a:lstStyle/>
          <a:p>
            <a:r>
              <a:rPr lang="hr-HR" sz="2400" b="1" dirty="0"/>
              <a:t>Kritika </a:t>
            </a:r>
            <a:r>
              <a:rPr lang="hr-HR" sz="2400" b="1" dirty="0" err="1"/>
              <a:t>interakcionizma</a:t>
            </a:r>
            <a:r>
              <a:rPr lang="hr-HR" sz="2400" b="1" dirty="0"/>
              <a:t>: </a:t>
            </a:r>
          </a:p>
          <a:p>
            <a:r>
              <a:rPr lang="hr-HR" sz="2400" b="1" dirty="0"/>
              <a:t>-teorija je previše usmjerena samo na pojedince i njihove odnose s drugima, pa zato ne </a:t>
            </a:r>
            <a:r>
              <a:rPr lang="hr-HR" sz="2400" b="1" dirty="0" smtClean="0"/>
              <a:t>uspijeva </a:t>
            </a:r>
            <a:r>
              <a:rPr lang="hr-HR" sz="2400" b="1" dirty="0"/>
              <a:t>objasniti cjelinu društva. </a:t>
            </a:r>
          </a:p>
        </p:txBody>
      </p:sp>
      <p:pic>
        <p:nvPicPr>
          <p:cNvPr id="5" name="Picture 2" descr="http://blog.customerlobby.com/wp-content/uploads/2011/10/criticism.jpg">
            <a:hlinkClick r:id="rId2"/>
          </p:cNvPr>
          <p:cNvPicPr>
            <a:picLocks noChangeAspect="1" noChangeArrowheads="1"/>
          </p:cNvPicPr>
          <p:nvPr/>
        </p:nvPicPr>
        <p:blipFill>
          <a:blip r:embed="rId3" cstate="print"/>
          <a:srcRect/>
          <a:stretch>
            <a:fillRect/>
          </a:stretch>
        </p:blipFill>
        <p:spPr bwMode="auto">
          <a:xfrm>
            <a:off x="467544" y="1700808"/>
            <a:ext cx="2495550" cy="37433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OBJEDINJENJE TRIJU PERSPEKTIVA</a:t>
            </a:r>
            <a:endParaRPr lang="hr-HR" dirty="0"/>
          </a:p>
        </p:txBody>
      </p:sp>
      <p:sp>
        <p:nvSpPr>
          <p:cNvPr id="3" name="Rezervirano mjesto sadržaja 2"/>
          <p:cNvSpPr>
            <a:spLocks noGrp="1"/>
          </p:cNvSpPr>
          <p:nvPr>
            <p:ph idx="1"/>
          </p:nvPr>
        </p:nvSpPr>
        <p:spPr/>
        <p:txBody>
          <a:bodyPr/>
          <a:lstStyle/>
          <a:p>
            <a:r>
              <a:rPr lang="hr-HR" dirty="0" smtClean="0"/>
              <a:t>Svaka od perspektive proučava različite aspekte društva i u različite svrhe</a:t>
            </a:r>
          </a:p>
          <a:p>
            <a:r>
              <a:rPr lang="hr-HR" dirty="0" smtClean="0"/>
              <a:t>Objedinjujući ih dolazimo do holističkog pristupa društvu</a:t>
            </a:r>
            <a:endParaRPr lang="hr-HR" dirty="0"/>
          </a:p>
        </p:txBody>
      </p:sp>
      <p:pic>
        <p:nvPicPr>
          <p:cNvPr id="31746" name="Picture 2" descr="http://www.shot777.info/gyula_julius_reznicsek/images/dreamland/mailing_list_images/is_it_true/thinkers_mind.jpg">
            <a:hlinkClick r:id="rId2"/>
          </p:cNvPr>
          <p:cNvPicPr>
            <a:picLocks noChangeAspect="1" noChangeArrowheads="1"/>
          </p:cNvPicPr>
          <p:nvPr/>
        </p:nvPicPr>
        <p:blipFill>
          <a:blip r:embed="rId3" cstate="print"/>
          <a:srcRect/>
          <a:stretch>
            <a:fillRect/>
          </a:stretch>
        </p:blipFill>
        <p:spPr bwMode="auto">
          <a:xfrm>
            <a:off x="3779912" y="3645024"/>
            <a:ext cx="3744416" cy="29333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611560" y="3501008"/>
            <a:ext cx="7524328" cy="3200876"/>
          </a:xfrm>
          <a:prstGeom prst="rect">
            <a:avLst/>
          </a:prstGeom>
        </p:spPr>
        <p:txBody>
          <a:bodyPr wrap="square">
            <a:spAutoFit/>
          </a:bodyPr>
          <a:lstStyle/>
          <a:p>
            <a:endParaRPr lang="hr-HR" dirty="0"/>
          </a:p>
          <a:p>
            <a:r>
              <a:rPr lang="hr-HR" dirty="0"/>
              <a:t> </a:t>
            </a:r>
            <a:r>
              <a:rPr lang="hr-HR" sz="2000" b="1" dirty="0"/>
              <a:t>Sociološka teorija </a:t>
            </a:r>
            <a:r>
              <a:rPr lang="hr-HR" sz="2000" dirty="0"/>
              <a:t>je niz ideja koje žele objasniti i protumačiti ljudsko društvo. Poput svih teorija, i sociološka teorija je selektivna u odnosu na ono što smatraju prioritetnim sa stajališta i u odnosu na podatke koje definiraju kao značajne. Mogu poslužiti kao podloga za mijenjanje društva. </a:t>
            </a:r>
            <a:endParaRPr lang="hr-HR" sz="2000" dirty="0" smtClean="0"/>
          </a:p>
          <a:p>
            <a:endParaRPr lang="hr-HR" sz="2000" dirty="0"/>
          </a:p>
          <a:p>
            <a:pPr algn="ctr"/>
            <a:r>
              <a:rPr lang="hr-HR" sz="2000" dirty="0" smtClean="0"/>
              <a:t>Glavne </a:t>
            </a:r>
            <a:r>
              <a:rPr lang="hr-HR" sz="2000" dirty="0"/>
              <a:t>sociološke teorije su</a:t>
            </a:r>
            <a:r>
              <a:rPr lang="hr-HR" sz="2000" dirty="0">
                <a:solidFill>
                  <a:srgbClr val="00B0F0"/>
                </a:solidFill>
              </a:rPr>
              <a:t>: </a:t>
            </a:r>
            <a:r>
              <a:rPr lang="hr-HR" sz="3200" b="1" dirty="0" err="1">
                <a:solidFill>
                  <a:srgbClr val="00B0F0"/>
                </a:solidFill>
                <a:effectLst>
                  <a:outerShdw blurRad="38100" dist="38100" dir="2700000" algn="tl">
                    <a:srgbClr val="000000">
                      <a:alpha val="43137"/>
                    </a:srgbClr>
                  </a:outerShdw>
                </a:effectLst>
              </a:rPr>
              <a:t>funkcionalistička</a:t>
            </a:r>
            <a:r>
              <a:rPr lang="hr-HR" sz="3200" b="1" dirty="0">
                <a:effectLst>
                  <a:outerShdw blurRad="38100" dist="38100" dir="2700000" algn="tl">
                    <a:srgbClr val="000000">
                      <a:alpha val="43137"/>
                    </a:srgbClr>
                  </a:outerShdw>
                </a:effectLst>
              </a:rPr>
              <a:t>, </a:t>
            </a:r>
            <a:r>
              <a:rPr lang="hr-HR" sz="3200" b="1" dirty="0">
                <a:solidFill>
                  <a:srgbClr val="FF0000"/>
                </a:solidFill>
                <a:effectLst>
                  <a:outerShdw blurRad="38100" dist="38100" dir="2700000" algn="tl">
                    <a:srgbClr val="000000">
                      <a:alpha val="43137"/>
                    </a:srgbClr>
                  </a:outerShdw>
                </a:effectLst>
              </a:rPr>
              <a:t>konfliktna</a:t>
            </a:r>
            <a:r>
              <a:rPr lang="hr-HR" sz="3200" b="1" dirty="0">
                <a:effectLst>
                  <a:outerShdw blurRad="38100" dist="38100" dir="2700000" algn="tl">
                    <a:srgbClr val="000000">
                      <a:alpha val="43137"/>
                    </a:srgbClr>
                  </a:outerShdw>
                </a:effectLst>
              </a:rPr>
              <a:t> i </a:t>
            </a:r>
            <a:r>
              <a:rPr lang="hr-HR" sz="3200" b="1" dirty="0" err="1">
                <a:solidFill>
                  <a:srgbClr val="00B050"/>
                </a:solidFill>
                <a:effectLst>
                  <a:outerShdw blurRad="38100" dist="38100" dir="2700000" algn="tl">
                    <a:srgbClr val="000000">
                      <a:alpha val="43137"/>
                    </a:srgbClr>
                  </a:outerShdw>
                </a:effectLst>
              </a:rPr>
              <a:t>interakcionistička</a:t>
            </a:r>
            <a:r>
              <a:rPr lang="hr-HR" sz="3200" b="1" dirty="0">
                <a:effectLst>
                  <a:outerShdw blurRad="38100" dist="38100" dir="2700000" algn="tl">
                    <a:srgbClr val="000000">
                      <a:alpha val="43137"/>
                    </a:srgbClr>
                  </a:outerShdw>
                </a:effectLst>
              </a:rPr>
              <a:t>. </a:t>
            </a:r>
          </a:p>
        </p:txBody>
      </p:sp>
      <p:pic>
        <p:nvPicPr>
          <p:cNvPr id="1028" name="Picture 4" descr="http://arts.monash.edu.au/humcass/photos/sociology.jpg">
            <a:hlinkClick r:id="rId2"/>
          </p:cNvPr>
          <p:cNvPicPr>
            <a:picLocks noChangeAspect="1" noChangeArrowheads="1"/>
          </p:cNvPicPr>
          <p:nvPr/>
        </p:nvPicPr>
        <p:blipFill>
          <a:blip r:embed="rId3" cstate="print"/>
          <a:srcRect/>
          <a:stretch>
            <a:fillRect/>
          </a:stretch>
        </p:blipFill>
        <p:spPr bwMode="auto">
          <a:xfrm>
            <a:off x="2555776" y="548680"/>
            <a:ext cx="3672408" cy="24360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solidFill>
                  <a:srgbClr val="00B0F0"/>
                </a:solidFill>
              </a:rPr>
              <a:t>FUNKCIONALIZAM</a:t>
            </a:r>
            <a:endParaRPr lang="hr-HR" b="1" dirty="0">
              <a:solidFill>
                <a:srgbClr val="00B0F0"/>
              </a:solidFill>
            </a:endParaRPr>
          </a:p>
        </p:txBody>
      </p:sp>
      <p:sp>
        <p:nvSpPr>
          <p:cNvPr id="4" name="Pravokutnik 3"/>
          <p:cNvSpPr/>
          <p:nvPr/>
        </p:nvSpPr>
        <p:spPr>
          <a:xfrm>
            <a:off x="683568" y="2492896"/>
            <a:ext cx="4572000" cy="3724096"/>
          </a:xfrm>
          <a:prstGeom prst="rect">
            <a:avLst/>
          </a:prstGeom>
        </p:spPr>
        <p:txBody>
          <a:bodyPr>
            <a:spAutoFit/>
          </a:bodyPr>
          <a:lstStyle/>
          <a:p>
            <a:endParaRPr lang="hr-HR" dirty="0"/>
          </a:p>
          <a:p>
            <a:r>
              <a:rPr lang="hr-HR" dirty="0"/>
              <a:t> </a:t>
            </a:r>
          </a:p>
          <a:p>
            <a:r>
              <a:rPr lang="vi-VN" sz="2000" b="1" dirty="0">
                <a:latin typeface="Calibri" pitchFamily="34" charset="0"/>
              </a:rPr>
              <a:t>Makroteorija</a:t>
            </a:r>
            <a:r>
              <a:rPr lang="vi-VN" sz="2000" dirty="0">
                <a:latin typeface="Calibri" pitchFamily="34" charset="0"/>
              </a:rPr>
              <a:t> koja promatra društvo kao složeni </a:t>
            </a:r>
            <a:r>
              <a:rPr lang="vi-VN" sz="2000" dirty="0" smtClean="0">
                <a:latin typeface="Calibri" pitchFamily="34" charset="0"/>
              </a:rPr>
              <a:t>s</a:t>
            </a:r>
            <a:r>
              <a:rPr lang="hr-HR" sz="2000" dirty="0" smtClean="0">
                <a:latin typeface="Calibri" pitchFamily="34" charset="0"/>
              </a:rPr>
              <a:t>ustav</a:t>
            </a:r>
            <a:r>
              <a:rPr lang="vi-VN" sz="2000" dirty="0" smtClean="0">
                <a:latin typeface="Calibri" pitchFamily="34" charset="0"/>
              </a:rPr>
              <a:t> </a:t>
            </a:r>
            <a:r>
              <a:rPr lang="vi-VN" sz="2000" dirty="0">
                <a:latin typeface="Calibri" pitchFamily="34" charset="0"/>
              </a:rPr>
              <a:t>sastavljen od pojedinih dijelova koji su uklopljeni u cjelinu i ovise o njoj, ali, s druge strane, cjelina društva ovisi o svojim dijelovima i može se održati samo ako su oni u skladu. </a:t>
            </a:r>
            <a:endParaRPr lang="hr-HR" sz="2000" dirty="0" smtClean="0">
              <a:latin typeface="Calibri" pitchFamily="34" charset="0"/>
            </a:endParaRPr>
          </a:p>
          <a:p>
            <a:endParaRPr lang="hr-HR" sz="2000" dirty="0">
              <a:latin typeface="Calibri" pitchFamily="34" charset="0"/>
            </a:endParaRPr>
          </a:p>
          <a:p>
            <a:r>
              <a:rPr lang="vi-VN" sz="2000" dirty="0" smtClean="0">
                <a:latin typeface="Calibri" pitchFamily="34" charset="0"/>
              </a:rPr>
              <a:t>Poremećaj </a:t>
            </a:r>
            <a:r>
              <a:rPr lang="vi-VN" sz="2000" dirty="0">
                <a:latin typeface="Calibri" pitchFamily="34" charset="0"/>
              </a:rPr>
              <a:t>usklađenosti dijelova dovodi do društvenih kriza, a može dovesti i do raspada društva. </a:t>
            </a:r>
          </a:p>
        </p:txBody>
      </p:sp>
      <p:pic>
        <p:nvPicPr>
          <p:cNvPr id="21506" name="Picture 2" descr="http://upload.wikimedia.org/wikipedia/commons/thumb/2/22/Da_Vinci_Vitruve_Luc_Viatour.jpg/300px-Da_Vinci_Vitruve_Luc_Viatour.jpg">
            <a:hlinkClick r:id="rId2"/>
          </p:cNvPr>
          <p:cNvPicPr>
            <a:picLocks noChangeAspect="1" noChangeArrowheads="1"/>
          </p:cNvPicPr>
          <p:nvPr/>
        </p:nvPicPr>
        <p:blipFill>
          <a:blip r:embed="rId3" cstate="print"/>
          <a:srcRect/>
          <a:stretch>
            <a:fillRect/>
          </a:stretch>
        </p:blipFill>
        <p:spPr bwMode="auto">
          <a:xfrm>
            <a:off x="5580112" y="2924944"/>
            <a:ext cx="2752725" cy="3743325"/>
          </a:xfrm>
          <a:prstGeom prst="rect">
            <a:avLst/>
          </a:prstGeom>
          <a:noFill/>
        </p:spPr>
      </p:pic>
      <p:pic>
        <p:nvPicPr>
          <p:cNvPr id="14338" name="Picture 2" descr="http://2.bp.blogspot.com/-__AT8-EteYQ/To4ddtKDsaI/AAAAAAAAADg/NBh77fdOAPw/s320/Talcott_Parsons_%2528photo%2529.jpg">
            <a:hlinkClick r:id="rId4"/>
          </p:cNvPr>
          <p:cNvPicPr>
            <a:picLocks noChangeAspect="1" noChangeArrowheads="1"/>
          </p:cNvPicPr>
          <p:nvPr/>
        </p:nvPicPr>
        <p:blipFill>
          <a:blip r:embed="rId5" cstate="print"/>
          <a:srcRect/>
          <a:stretch>
            <a:fillRect/>
          </a:stretch>
        </p:blipFill>
        <p:spPr bwMode="auto">
          <a:xfrm>
            <a:off x="467544" y="188640"/>
            <a:ext cx="1866900" cy="2790825"/>
          </a:xfrm>
          <a:prstGeom prst="rect">
            <a:avLst/>
          </a:prstGeom>
          <a:noFill/>
        </p:spPr>
      </p:pic>
      <p:pic>
        <p:nvPicPr>
          <p:cNvPr id="14340" name="Picture 4" descr="http://cup.columbia.edu/app?fileid=5814&amp;height=275&amp;service=thumbnail&amp;width=183">
            <a:hlinkClick r:id="rId6"/>
          </p:cNvPr>
          <p:cNvPicPr>
            <a:picLocks noChangeAspect="1" noChangeArrowheads="1"/>
          </p:cNvPicPr>
          <p:nvPr/>
        </p:nvPicPr>
        <p:blipFill>
          <a:blip r:embed="rId7" cstate="print"/>
          <a:srcRect/>
          <a:stretch>
            <a:fillRect/>
          </a:stretch>
        </p:blipFill>
        <p:spPr bwMode="auto">
          <a:xfrm>
            <a:off x="6804248" y="548680"/>
            <a:ext cx="1743075" cy="26193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arad23.files.wordpress.com/2011/04/istock_000006273011xsmall-267x3001.jpg">
            <a:hlinkClick r:id="rId2"/>
          </p:cNvPr>
          <p:cNvPicPr>
            <a:picLocks noChangeAspect="1" noChangeArrowheads="1"/>
          </p:cNvPicPr>
          <p:nvPr/>
        </p:nvPicPr>
        <p:blipFill>
          <a:blip r:embed="rId3" cstate="print"/>
          <a:srcRect/>
          <a:stretch>
            <a:fillRect/>
          </a:stretch>
        </p:blipFill>
        <p:spPr bwMode="auto">
          <a:xfrm>
            <a:off x="3707904" y="2084436"/>
            <a:ext cx="4248472" cy="4773564"/>
          </a:xfrm>
          <a:prstGeom prst="rect">
            <a:avLst/>
          </a:prstGeom>
          <a:noFill/>
        </p:spPr>
      </p:pic>
      <p:sp>
        <p:nvSpPr>
          <p:cNvPr id="4" name="Pravokutnik 3"/>
          <p:cNvSpPr/>
          <p:nvPr/>
        </p:nvSpPr>
        <p:spPr>
          <a:xfrm>
            <a:off x="539552" y="0"/>
            <a:ext cx="8424936" cy="5847755"/>
          </a:xfrm>
          <a:prstGeom prst="rect">
            <a:avLst/>
          </a:prstGeom>
        </p:spPr>
        <p:txBody>
          <a:bodyPr wrap="square">
            <a:spAutoFit/>
          </a:bodyPr>
          <a:lstStyle/>
          <a:p>
            <a:endParaRPr lang="hr-HR" dirty="0"/>
          </a:p>
          <a:p>
            <a:r>
              <a:rPr lang="hr-HR" dirty="0"/>
              <a:t> </a:t>
            </a:r>
          </a:p>
          <a:p>
            <a:r>
              <a:rPr lang="hr-HR" sz="2000" dirty="0"/>
              <a:t>Pod pojmom funkcija sociolozi ove teorije </a:t>
            </a:r>
            <a:r>
              <a:rPr lang="hr-HR" sz="2000" dirty="0" smtClean="0"/>
              <a:t>podrazumijevaju:</a:t>
            </a:r>
          </a:p>
          <a:p>
            <a:endParaRPr lang="hr-HR" sz="2000" dirty="0" smtClean="0"/>
          </a:p>
          <a:p>
            <a:pPr>
              <a:buFontTx/>
              <a:buChar char="-"/>
            </a:pPr>
            <a:r>
              <a:rPr lang="hr-HR" sz="2000" dirty="0" smtClean="0"/>
              <a:t>doprinos </a:t>
            </a:r>
            <a:r>
              <a:rPr lang="hr-HR" sz="2000" dirty="0"/>
              <a:t>nekog dijela ili društvene institucije održavanju, stabilizaciji i učvršćivanju društva. </a:t>
            </a:r>
            <a:endParaRPr lang="hr-HR" sz="2000" dirty="0" smtClean="0"/>
          </a:p>
          <a:p>
            <a:endParaRPr lang="hr-HR" sz="2000" dirty="0"/>
          </a:p>
          <a:p>
            <a:pPr>
              <a:buFontTx/>
              <a:buChar char="-"/>
            </a:pPr>
            <a:r>
              <a:rPr lang="hr-HR" sz="2000" dirty="0" err="1" smtClean="0"/>
              <a:t>Funkcionalistička</a:t>
            </a:r>
            <a:r>
              <a:rPr lang="hr-HR" sz="2000" dirty="0" smtClean="0"/>
              <a:t> </a:t>
            </a:r>
            <a:r>
              <a:rPr lang="hr-HR" sz="2000" dirty="0"/>
              <a:t>analiza želi otkriti koje su to društvene institucije bez kojih društvo ne može egzistirati te smatra da su to: </a:t>
            </a:r>
            <a:endParaRPr lang="hr-HR" sz="2000" dirty="0" smtClean="0"/>
          </a:p>
          <a:p>
            <a:pPr>
              <a:buFontTx/>
              <a:buChar char="-"/>
            </a:pPr>
            <a:endParaRPr lang="hr-HR" dirty="0"/>
          </a:p>
          <a:p>
            <a:endParaRPr lang="hr-HR" dirty="0"/>
          </a:p>
          <a:p>
            <a:pPr marL="342900" indent="-342900"/>
            <a:r>
              <a:rPr lang="hr-HR" b="1" dirty="0" smtClean="0">
                <a:solidFill>
                  <a:srgbClr val="0070C0"/>
                </a:solidFill>
                <a:effectLst>
                  <a:outerShdw blurRad="38100" dist="38100" dir="2700000" algn="tl">
                    <a:srgbClr val="000000">
                      <a:alpha val="43137"/>
                    </a:srgbClr>
                  </a:outerShdw>
                </a:effectLst>
              </a:rPr>
              <a:t>1. obitelj </a:t>
            </a:r>
          </a:p>
          <a:p>
            <a:pPr marL="342900" indent="-342900">
              <a:buAutoNum type="arabicPeriod"/>
            </a:pPr>
            <a:endParaRPr lang="hr-HR" b="1" dirty="0">
              <a:solidFill>
                <a:srgbClr val="0070C0"/>
              </a:solidFill>
              <a:effectLst>
                <a:outerShdw blurRad="38100" dist="38100" dir="2700000" algn="tl">
                  <a:srgbClr val="000000">
                    <a:alpha val="43137"/>
                  </a:srgbClr>
                </a:outerShdw>
              </a:effectLst>
            </a:endParaRPr>
          </a:p>
          <a:p>
            <a:r>
              <a:rPr lang="hr-HR" b="1" dirty="0">
                <a:solidFill>
                  <a:srgbClr val="0070C0"/>
                </a:solidFill>
                <a:effectLst>
                  <a:outerShdw blurRad="38100" dist="38100" dir="2700000" algn="tl">
                    <a:srgbClr val="000000">
                      <a:alpha val="43137"/>
                    </a:srgbClr>
                  </a:outerShdw>
                </a:effectLst>
              </a:rPr>
              <a:t>2. obrazovni </a:t>
            </a:r>
            <a:r>
              <a:rPr lang="hr-HR" b="1" dirty="0" smtClean="0">
                <a:solidFill>
                  <a:srgbClr val="0070C0"/>
                </a:solidFill>
                <a:effectLst>
                  <a:outerShdw blurRad="38100" dist="38100" dir="2700000" algn="tl">
                    <a:srgbClr val="000000">
                      <a:alpha val="43137"/>
                    </a:srgbClr>
                  </a:outerShdw>
                </a:effectLst>
              </a:rPr>
              <a:t>sustav </a:t>
            </a:r>
            <a:endParaRPr lang="hr-HR" b="1" dirty="0" smtClean="0">
              <a:solidFill>
                <a:srgbClr val="0070C0"/>
              </a:solidFill>
              <a:effectLst>
                <a:outerShdw blurRad="38100" dist="38100" dir="2700000" algn="tl">
                  <a:srgbClr val="000000">
                    <a:alpha val="43137"/>
                  </a:srgbClr>
                </a:outerShdw>
              </a:effectLst>
            </a:endParaRPr>
          </a:p>
          <a:p>
            <a:endParaRPr lang="hr-HR" b="1" dirty="0">
              <a:solidFill>
                <a:srgbClr val="0070C0"/>
              </a:solidFill>
              <a:effectLst>
                <a:outerShdw blurRad="38100" dist="38100" dir="2700000" algn="tl">
                  <a:srgbClr val="000000">
                    <a:alpha val="43137"/>
                  </a:srgbClr>
                </a:outerShdw>
              </a:effectLst>
            </a:endParaRPr>
          </a:p>
          <a:p>
            <a:r>
              <a:rPr lang="hr-HR" b="1" dirty="0">
                <a:solidFill>
                  <a:srgbClr val="0070C0"/>
                </a:solidFill>
                <a:effectLst>
                  <a:outerShdw blurRad="38100" dist="38100" dir="2700000" algn="tl">
                    <a:srgbClr val="000000">
                      <a:alpha val="43137"/>
                    </a:srgbClr>
                  </a:outerShdw>
                </a:effectLst>
              </a:rPr>
              <a:t>3. </a:t>
            </a:r>
            <a:r>
              <a:rPr lang="hr-HR" b="1">
                <a:solidFill>
                  <a:srgbClr val="0070C0"/>
                </a:solidFill>
                <a:effectLst>
                  <a:outerShdw blurRad="38100" dist="38100" dir="2700000" algn="tl">
                    <a:srgbClr val="000000">
                      <a:alpha val="43137"/>
                    </a:srgbClr>
                  </a:outerShdw>
                </a:effectLst>
              </a:rPr>
              <a:t>politički </a:t>
            </a:r>
            <a:r>
              <a:rPr lang="hr-HR" b="1" smtClean="0">
                <a:solidFill>
                  <a:srgbClr val="0070C0"/>
                </a:solidFill>
                <a:effectLst>
                  <a:outerShdw blurRad="38100" dist="38100" dir="2700000" algn="tl">
                    <a:srgbClr val="000000">
                      <a:alpha val="43137"/>
                    </a:srgbClr>
                  </a:outerShdw>
                </a:effectLst>
              </a:rPr>
              <a:t>sustav </a:t>
            </a:r>
            <a:endParaRPr lang="hr-HR" b="1" dirty="0" smtClean="0">
              <a:solidFill>
                <a:srgbClr val="0070C0"/>
              </a:solidFill>
              <a:effectLst>
                <a:outerShdw blurRad="38100" dist="38100" dir="2700000" algn="tl">
                  <a:srgbClr val="000000">
                    <a:alpha val="43137"/>
                  </a:srgbClr>
                </a:outerShdw>
              </a:effectLst>
            </a:endParaRPr>
          </a:p>
          <a:p>
            <a:endParaRPr lang="hr-HR" b="1" dirty="0">
              <a:solidFill>
                <a:srgbClr val="0070C0"/>
              </a:solidFill>
              <a:effectLst>
                <a:outerShdw blurRad="38100" dist="38100" dir="2700000" algn="tl">
                  <a:srgbClr val="000000">
                    <a:alpha val="43137"/>
                  </a:srgbClr>
                </a:outerShdw>
              </a:effectLst>
            </a:endParaRPr>
          </a:p>
          <a:p>
            <a:r>
              <a:rPr lang="hr-HR" b="1" dirty="0">
                <a:solidFill>
                  <a:srgbClr val="0070C0"/>
                </a:solidFill>
                <a:effectLst>
                  <a:outerShdw blurRad="38100" dist="38100" dir="2700000" algn="tl">
                    <a:srgbClr val="000000">
                      <a:alpha val="43137"/>
                    </a:srgbClr>
                  </a:outerShdw>
                </a:effectLst>
              </a:rPr>
              <a:t>4. religija </a:t>
            </a:r>
          </a:p>
          <a:p>
            <a:endParaRPr lang="hr-HR" dirty="0"/>
          </a:p>
          <a:p>
            <a:r>
              <a:rPr lang="hr-HR"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4.hubimg.com/u/4591427_f260.jpg">
            <a:hlinkClick r:id="rId2"/>
          </p:cNvPr>
          <p:cNvPicPr>
            <a:picLocks noChangeAspect="1" noChangeArrowheads="1"/>
          </p:cNvPicPr>
          <p:nvPr/>
        </p:nvPicPr>
        <p:blipFill>
          <a:blip r:embed="rId3" cstate="print"/>
          <a:srcRect/>
          <a:stretch>
            <a:fillRect/>
          </a:stretch>
        </p:blipFill>
        <p:spPr bwMode="auto">
          <a:xfrm>
            <a:off x="0" y="260648"/>
            <a:ext cx="2476500" cy="2619375"/>
          </a:xfrm>
          <a:prstGeom prst="rect">
            <a:avLst/>
          </a:prstGeom>
          <a:noFill/>
        </p:spPr>
      </p:pic>
      <p:sp>
        <p:nvSpPr>
          <p:cNvPr id="4" name="Pravokutnik 3"/>
          <p:cNvSpPr/>
          <p:nvPr/>
        </p:nvSpPr>
        <p:spPr>
          <a:xfrm>
            <a:off x="971600" y="1124744"/>
            <a:ext cx="7704856" cy="4647426"/>
          </a:xfrm>
          <a:prstGeom prst="rect">
            <a:avLst/>
          </a:prstGeom>
        </p:spPr>
        <p:txBody>
          <a:bodyPr wrap="square">
            <a:spAutoFit/>
          </a:bodyPr>
          <a:lstStyle/>
          <a:p>
            <a:pPr algn="ctr"/>
            <a:r>
              <a:rPr lang="hr-HR" sz="4000" b="1" dirty="0">
                <a:solidFill>
                  <a:srgbClr val="FF0000"/>
                </a:solidFill>
                <a:effectLst>
                  <a:outerShdw blurRad="38100" dist="38100" dir="2700000" algn="tl">
                    <a:srgbClr val="000000">
                      <a:alpha val="43137"/>
                    </a:srgbClr>
                  </a:outerShdw>
                </a:effectLst>
              </a:rPr>
              <a:t>F</a:t>
            </a:r>
            <a:r>
              <a:rPr lang="hr-HR" sz="4000" b="1" dirty="0" smtClean="0">
                <a:solidFill>
                  <a:srgbClr val="FF0000"/>
                </a:solidFill>
                <a:effectLst>
                  <a:outerShdw blurRad="38100" dist="38100" dir="2700000" algn="tl">
                    <a:srgbClr val="000000">
                      <a:alpha val="43137"/>
                    </a:srgbClr>
                  </a:outerShdw>
                </a:effectLst>
              </a:rPr>
              <a:t>unkcije ovih institucija su: </a:t>
            </a:r>
          </a:p>
          <a:p>
            <a:pPr algn="ctr"/>
            <a:endParaRPr lang="hr-HR" sz="4000" b="1" dirty="0" smtClean="0">
              <a:solidFill>
                <a:srgbClr val="FF0000"/>
              </a:solidFill>
              <a:effectLst>
                <a:outerShdw blurRad="38100" dist="38100" dir="2700000" algn="tl">
                  <a:srgbClr val="000000">
                    <a:alpha val="43137"/>
                  </a:srgbClr>
                </a:outerShdw>
              </a:effectLst>
            </a:endParaRPr>
          </a:p>
          <a:p>
            <a:endParaRPr lang="hr-HR" sz="2400" dirty="0" smtClean="0"/>
          </a:p>
          <a:p>
            <a:pPr marL="342900" indent="-342900">
              <a:buAutoNum type="arabicPeriod"/>
            </a:pPr>
            <a:r>
              <a:rPr lang="hr-HR" sz="2400" b="1" dirty="0" smtClean="0">
                <a:solidFill>
                  <a:srgbClr val="00B050"/>
                </a:solidFill>
              </a:rPr>
              <a:t>funkcija obitelji </a:t>
            </a:r>
            <a:r>
              <a:rPr lang="hr-HR" sz="2400" dirty="0" smtClean="0"/>
              <a:t>je održavanje kontinuiteta društva kroz reprodukciju i socijalizaciju novih članova; </a:t>
            </a:r>
          </a:p>
          <a:p>
            <a:pPr marL="342900" indent="-342900"/>
            <a:endParaRPr lang="hr-HR" sz="2400" dirty="0" smtClean="0"/>
          </a:p>
          <a:p>
            <a:r>
              <a:rPr lang="hr-HR" sz="2400" dirty="0" smtClean="0"/>
              <a:t>2. </a:t>
            </a:r>
            <a:r>
              <a:rPr lang="hr-HR" sz="2400" b="1" dirty="0" smtClean="0">
                <a:solidFill>
                  <a:schemeClr val="accent2">
                    <a:lumMod val="75000"/>
                  </a:schemeClr>
                </a:solidFill>
              </a:rPr>
              <a:t>funkcija obrazovnog sustava </a:t>
            </a:r>
            <a:r>
              <a:rPr lang="hr-HR" sz="2400" dirty="0" smtClean="0"/>
              <a:t>je daljnje nastavljanje socijalizacije članova društva započete u obitelji; </a:t>
            </a:r>
          </a:p>
          <a:p>
            <a:endParaRPr lang="hr-HR" sz="2400" dirty="0" smtClean="0"/>
          </a:p>
          <a:p>
            <a:r>
              <a:rPr lang="hr-HR" sz="2400" b="1" dirty="0" smtClean="0">
                <a:solidFill>
                  <a:srgbClr val="00B0F0"/>
                </a:solidFill>
              </a:rPr>
              <a:t>3. i 4. funkcije političkog sustava i religije</a:t>
            </a:r>
            <a:r>
              <a:rPr lang="hr-HR" sz="2400" dirty="0" smtClean="0"/>
              <a:t> su učvršćivanje osnovnih vrijednosti društva – političkih i moralnih. </a:t>
            </a:r>
            <a:endParaRPr lang="hr-H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KRITIKA FUNKCIONALIZMA</a:t>
            </a:r>
            <a:endParaRPr lang="hr-HR" dirty="0"/>
          </a:p>
        </p:txBody>
      </p:sp>
      <p:sp>
        <p:nvSpPr>
          <p:cNvPr id="3" name="Rezervirano mjesto sadržaja 2"/>
          <p:cNvSpPr>
            <a:spLocks noGrp="1"/>
          </p:cNvSpPr>
          <p:nvPr>
            <p:ph idx="1"/>
          </p:nvPr>
        </p:nvSpPr>
        <p:spPr>
          <a:xfrm>
            <a:off x="2555776" y="1600200"/>
            <a:ext cx="6131024" cy="4525963"/>
          </a:xfrm>
        </p:spPr>
        <p:txBody>
          <a:bodyPr>
            <a:normAutofit fontScale="70000" lnSpcReduction="20000"/>
          </a:bodyPr>
          <a:lstStyle/>
          <a:p>
            <a:endParaRPr lang="hr-HR" dirty="0"/>
          </a:p>
          <a:p>
            <a:pPr>
              <a:buNone/>
            </a:pPr>
            <a:r>
              <a:rPr lang="hr-HR" dirty="0"/>
              <a:t> </a:t>
            </a:r>
          </a:p>
          <a:p>
            <a:pPr>
              <a:buNone/>
            </a:pPr>
            <a:r>
              <a:rPr lang="hr-HR" dirty="0" smtClean="0"/>
              <a:t>	Funkcionalizam analizira </a:t>
            </a:r>
            <a:r>
              <a:rPr lang="hr-HR" dirty="0"/>
              <a:t>čimbenike koji održavaju društvo, a ne one koji ga </a:t>
            </a:r>
            <a:r>
              <a:rPr lang="hr-HR" dirty="0" smtClean="0"/>
              <a:t>mijenjaju:</a:t>
            </a:r>
          </a:p>
          <a:p>
            <a:pPr>
              <a:buNone/>
            </a:pPr>
            <a:endParaRPr lang="hr-HR" dirty="0"/>
          </a:p>
          <a:p>
            <a:r>
              <a:rPr lang="hr-HR" dirty="0"/>
              <a:t>1. funkcionalizam teži održavanju postojećeg, a protiv je promjena, posebno radikalnih. Zato kritičari ove teorije smatraju da oni ne mogu objasniti društvene promjene i da je ona </a:t>
            </a:r>
            <a:r>
              <a:rPr lang="hr-HR" b="1" dirty="0"/>
              <a:t>osnova konzervativizma u društvu; </a:t>
            </a:r>
            <a:endParaRPr lang="hr-HR" b="1" dirty="0" smtClean="0"/>
          </a:p>
          <a:p>
            <a:pPr>
              <a:buNone/>
            </a:pPr>
            <a:endParaRPr lang="hr-HR" dirty="0"/>
          </a:p>
          <a:p>
            <a:r>
              <a:rPr lang="hr-HR" dirty="0"/>
              <a:t>2. zanemarivanje pojedinca – funkcionaliste zanimaju samo društvene institucije, a ne pojedinci u njima. </a:t>
            </a:r>
            <a:r>
              <a:rPr lang="hr-HR" b="1" dirty="0"/>
              <a:t>Pojedinac je tu da bi sistem funkcionirao. </a:t>
            </a:r>
          </a:p>
          <a:p>
            <a:endParaRPr lang="hr-HR" dirty="0"/>
          </a:p>
        </p:txBody>
      </p:sp>
      <p:pic>
        <p:nvPicPr>
          <p:cNvPr id="19458" name="Picture 2" descr="http://blog.customerlobby.com/wp-content/uploads/2011/10/criticism.jpg">
            <a:hlinkClick r:id="rId2"/>
          </p:cNvPr>
          <p:cNvPicPr>
            <a:picLocks noChangeAspect="1" noChangeArrowheads="1"/>
          </p:cNvPicPr>
          <p:nvPr/>
        </p:nvPicPr>
        <p:blipFill>
          <a:blip r:embed="rId3" cstate="print"/>
          <a:srcRect/>
          <a:stretch>
            <a:fillRect/>
          </a:stretch>
        </p:blipFill>
        <p:spPr bwMode="auto">
          <a:xfrm>
            <a:off x="251520" y="2276872"/>
            <a:ext cx="2495550" cy="37433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josd.org/wp-content/uploads/2011/11/Karl_Marx.jpg">
            <a:hlinkClick r:id="rId2"/>
          </p:cNvPr>
          <p:cNvPicPr>
            <a:picLocks noChangeAspect="1" noChangeArrowheads="1"/>
          </p:cNvPicPr>
          <p:nvPr/>
        </p:nvPicPr>
        <p:blipFill>
          <a:blip r:embed="rId3" cstate="print"/>
          <a:srcRect/>
          <a:stretch>
            <a:fillRect/>
          </a:stretch>
        </p:blipFill>
        <p:spPr bwMode="auto">
          <a:xfrm>
            <a:off x="5148064" y="1916832"/>
            <a:ext cx="3429000" cy="3743325"/>
          </a:xfrm>
          <a:prstGeom prst="rect">
            <a:avLst/>
          </a:prstGeom>
          <a:noFill/>
        </p:spPr>
      </p:pic>
      <p:sp>
        <p:nvSpPr>
          <p:cNvPr id="2" name="Naslov 1"/>
          <p:cNvSpPr>
            <a:spLocks noGrp="1"/>
          </p:cNvSpPr>
          <p:nvPr>
            <p:ph type="title"/>
          </p:nvPr>
        </p:nvSpPr>
        <p:spPr/>
        <p:txBody>
          <a:bodyPr/>
          <a:lstStyle/>
          <a:p>
            <a:r>
              <a:rPr lang="hr-HR" dirty="0" smtClean="0"/>
              <a:t>KONFLIKTNA PERSPEKTIVA</a:t>
            </a:r>
            <a:endParaRPr lang="hr-HR" dirty="0"/>
          </a:p>
        </p:txBody>
      </p:sp>
      <p:sp>
        <p:nvSpPr>
          <p:cNvPr id="4" name="Pravokutnik 3"/>
          <p:cNvSpPr/>
          <p:nvPr/>
        </p:nvSpPr>
        <p:spPr>
          <a:xfrm>
            <a:off x="323528" y="1196752"/>
            <a:ext cx="4176464" cy="4955203"/>
          </a:xfrm>
          <a:prstGeom prst="rect">
            <a:avLst/>
          </a:prstGeom>
        </p:spPr>
        <p:txBody>
          <a:bodyPr wrap="square">
            <a:spAutoFit/>
          </a:bodyPr>
          <a:lstStyle/>
          <a:p>
            <a:endParaRPr lang="hr-HR" dirty="0"/>
          </a:p>
          <a:p>
            <a:r>
              <a:rPr lang="hr-HR" sz="2000" b="1" dirty="0" err="1">
                <a:solidFill>
                  <a:srgbClr val="FF0000"/>
                </a:solidFill>
                <a:effectLst>
                  <a:outerShdw blurRad="38100" dist="38100" dir="2700000" algn="tl">
                    <a:srgbClr val="000000">
                      <a:alpha val="43137"/>
                    </a:srgbClr>
                  </a:outerShdw>
                </a:effectLst>
              </a:rPr>
              <a:t>makroteorija</a:t>
            </a:r>
            <a:r>
              <a:rPr lang="hr-HR" sz="2000" b="1" dirty="0">
                <a:solidFill>
                  <a:srgbClr val="FF0000"/>
                </a:solidFill>
                <a:effectLst>
                  <a:outerShdw blurRad="38100" dist="38100" dir="2700000" algn="tl">
                    <a:srgbClr val="000000">
                      <a:alpha val="43137"/>
                    </a:srgbClr>
                  </a:outerShdw>
                </a:effectLst>
              </a:rPr>
              <a:t> </a:t>
            </a:r>
            <a:r>
              <a:rPr lang="hr-HR" sz="2000" b="1" dirty="0"/>
              <a:t>– daje naglasak na ideji društvenog razvoja i promjena kroz sukobe; </a:t>
            </a:r>
            <a:endParaRPr lang="hr-HR" sz="2000" b="1" dirty="0" smtClean="0"/>
          </a:p>
          <a:p>
            <a:endParaRPr lang="hr-HR" sz="2000" dirty="0"/>
          </a:p>
          <a:p>
            <a:pPr>
              <a:buFontTx/>
              <a:buChar char="-"/>
            </a:pPr>
            <a:r>
              <a:rPr lang="hr-HR" sz="2000" dirty="0" smtClean="0"/>
              <a:t>utemeljitelj </a:t>
            </a:r>
            <a:r>
              <a:rPr lang="hr-HR" sz="2000" dirty="0"/>
              <a:t>je </a:t>
            </a:r>
            <a:r>
              <a:rPr lang="hr-HR" sz="2000" dirty="0" err="1"/>
              <a:t>Karl</a:t>
            </a:r>
            <a:r>
              <a:rPr lang="hr-HR" sz="2000" dirty="0"/>
              <a:t> Marx; </a:t>
            </a:r>
            <a:endParaRPr lang="hr-HR" sz="2000" dirty="0" smtClean="0"/>
          </a:p>
          <a:p>
            <a:pPr>
              <a:buFontTx/>
              <a:buChar char="-"/>
            </a:pPr>
            <a:endParaRPr lang="hr-HR" dirty="0"/>
          </a:p>
          <a:p>
            <a:r>
              <a:rPr lang="vi-VN" dirty="0"/>
              <a:t>- </a:t>
            </a:r>
            <a:r>
              <a:rPr lang="vi-VN" sz="2000" dirty="0">
                <a:latin typeface="Calibri" pitchFamily="34" charset="0"/>
              </a:rPr>
              <a:t>moderna konfliktna teorija nije nužno marksistička – dok se u marksizmu kao glavni problem uzima sukob među klasama, moderni konfliktni teoretičari sukobe nalaza i u drugim područjima života na primjer, sukob između starih i mladih, pripadnika različitih rasnih, vjerskih ili etničkih skupina.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kartoonkings.com/wp-content/uploads/2010/11/Conflict_landscape.jpg">
            <a:hlinkClick r:id="rId2"/>
          </p:cNvPr>
          <p:cNvPicPr>
            <a:picLocks noChangeAspect="1" noChangeArrowheads="1"/>
          </p:cNvPicPr>
          <p:nvPr/>
        </p:nvPicPr>
        <p:blipFill>
          <a:blip r:embed="rId3" cstate="print"/>
          <a:srcRect/>
          <a:stretch>
            <a:fillRect/>
          </a:stretch>
        </p:blipFill>
        <p:spPr bwMode="auto">
          <a:xfrm>
            <a:off x="-396553" y="1052736"/>
            <a:ext cx="10027873" cy="42976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hecollaboratory.wdfiles.com/local--files/2012-fall-sociology/social%20inequality%20pic.jpg">
            <a:hlinkClick r:id="rId2"/>
          </p:cNvPr>
          <p:cNvPicPr>
            <a:picLocks noChangeAspect="1" noChangeArrowheads="1"/>
          </p:cNvPicPr>
          <p:nvPr/>
        </p:nvPicPr>
        <p:blipFill>
          <a:blip r:embed="rId3" cstate="print"/>
          <a:srcRect/>
          <a:stretch>
            <a:fillRect/>
          </a:stretch>
        </p:blipFill>
        <p:spPr bwMode="auto">
          <a:xfrm>
            <a:off x="251520" y="260648"/>
            <a:ext cx="4762500" cy="3400426"/>
          </a:xfrm>
          <a:prstGeom prst="rect">
            <a:avLst/>
          </a:prstGeom>
          <a:noFill/>
        </p:spPr>
      </p:pic>
      <p:sp>
        <p:nvSpPr>
          <p:cNvPr id="2" name="Naslov 1"/>
          <p:cNvSpPr>
            <a:spLocks noGrp="1"/>
          </p:cNvSpPr>
          <p:nvPr>
            <p:ph type="title"/>
          </p:nvPr>
        </p:nvSpPr>
        <p:spPr>
          <a:xfrm>
            <a:off x="5220072" y="908720"/>
            <a:ext cx="3538736" cy="2002234"/>
          </a:xfrm>
        </p:spPr>
        <p:txBody>
          <a:bodyPr>
            <a:normAutofit fontScale="90000"/>
          </a:bodyPr>
          <a:lstStyle/>
          <a:p>
            <a:r>
              <a:rPr lang="hr-HR" b="1" dirty="0" smtClean="0">
                <a:solidFill>
                  <a:srgbClr val="00B0F0"/>
                </a:solidFill>
                <a:effectLst>
                  <a:outerShdw blurRad="38100" dist="38100" dir="2700000" algn="tl">
                    <a:srgbClr val="000000">
                      <a:alpha val="43137"/>
                    </a:srgbClr>
                  </a:outerShdw>
                </a:effectLst>
              </a:rPr>
              <a:t>Glavne karakteristike konfliktne perspektive:</a:t>
            </a:r>
            <a:endParaRPr lang="hr-HR" b="1" dirty="0">
              <a:solidFill>
                <a:srgbClr val="00B0F0"/>
              </a:solidFill>
              <a:effectLst>
                <a:outerShdw blurRad="38100" dist="38100" dir="2700000" algn="tl">
                  <a:srgbClr val="000000">
                    <a:alpha val="43137"/>
                  </a:srgbClr>
                </a:outerShdw>
              </a:effectLst>
            </a:endParaRPr>
          </a:p>
        </p:txBody>
      </p:sp>
      <p:sp>
        <p:nvSpPr>
          <p:cNvPr id="4" name="Pravokutnik 3"/>
          <p:cNvSpPr/>
          <p:nvPr/>
        </p:nvSpPr>
        <p:spPr>
          <a:xfrm>
            <a:off x="467544" y="3789040"/>
            <a:ext cx="8280920" cy="3447098"/>
          </a:xfrm>
          <a:prstGeom prst="rect">
            <a:avLst/>
          </a:prstGeom>
        </p:spPr>
        <p:txBody>
          <a:bodyPr wrap="square">
            <a:spAutoFit/>
          </a:bodyPr>
          <a:lstStyle/>
          <a:p>
            <a:endParaRPr lang="hr-HR" dirty="0"/>
          </a:p>
          <a:p>
            <a:pPr marL="342900" indent="-342900"/>
            <a:r>
              <a:rPr lang="hr-HR" sz="2400" dirty="0" smtClean="0"/>
              <a:t>a) </a:t>
            </a:r>
            <a:r>
              <a:rPr lang="hr-HR" sz="2000" dirty="0" smtClean="0"/>
              <a:t>Promatraju </a:t>
            </a:r>
            <a:r>
              <a:rPr lang="hr-HR" sz="2000" b="1" dirty="0"/>
              <a:t>sukobe kao izvor društvenih promjena; </a:t>
            </a:r>
            <a:endParaRPr lang="hr-HR" sz="2000" b="1" dirty="0" smtClean="0"/>
          </a:p>
          <a:p>
            <a:pPr marL="342900" indent="-342900"/>
            <a:endParaRPr lang="hr-HR" sz="2000" b="1" dirty="0"/>
          </a:p>
          <a:p>
            <a:r>
              <a:rPr lang="pl-PL" sz="2000" dirty="0"/>
              <a:t>b) Zanimaju ih </a:t>
            </a:r>
            <a:r>
              <a:rPr lang="pl-PL" sz="2000" b="1" dirty="0"/>
              <a:t>poremećaji i nestabilnosti u društvu; </a:t>
            </a:r>
            <a:endParaRPr lang="pl-PL" sz="2000" b="1" dirty="0" smtClean="0"/>
          </a:p>
          <a:p>
            <a:endParaRPr lang="pl-PL" sz="2000" b="1" dirty="0"/>
          </a:p>
          <a:p>
            <a:r>
              <a:rPr lang="hr-HR" sz="2000" dirty="0"/>
              <a:t>c) Upozoravaju na </a:t>
            </a:r>
            <a:r>
              <a:rPr lang="hr-HR" sz="2000" b="1" dirty="0"/>
              <a:t>suprotstavljene interese koji uzrokuju podjele u društvu; </a:t>
            </a:r>
            <a:endParaRPr lang="hr-HR" sz="2000" b="1" dirty="0" smtClean="0"/>
          </a:p>
          <a:p>
            <a:endParaRPr lang="hr-HR" sz="2000" b="1" dirty="0"/>
          </a:p>
          <a:p>
            <a:r>
              <a:rPr lang="hr-HR" sz="2000" dirty="0"/>
              <a:t>d) Smatraju da neke društvene institucije i odnosi nisu ni nužni, ni opravdani (na primjer birokracija, religija). </a:t>
            </a:r>
          </a:p>
          <a:p>
            <a:endParaRPr lang="hr-HR" dirty="0"/>
          </a:p>
          <a:p>
            <a:r>
              <a:rPr lang="hr-H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ox(i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ox(i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ox(in)">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842</Words>
  <Application>Microsoft Office PowerPoint</Application>
  <PresentationFormat>Prikaz na zaslonu (4:3)</PresentationFormat>
  <Paragraphs>101</Paragraphs>
  <Slides>18</Slides>
  <Notes>0</Notes>
  <HiddenSlides>0</HiddenSlides>
  <MMClips>0</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Office tema</vt:lpstr>
      <vt:lpstr>TEORIJSKE PERSPEKTIVE U SOCIOLOGIJI</vt:lpstr>
      <vt:lpstr>Slajd 2</vt:lpstr>
      <vt:lpstr>FUNKCIONALIZAM</vt:lpstr>
      <vt:lpstr>Slajd 4</vt:lpstr>
      <vt:lpstr>Slajd 5</vt:lpstr>
      <vt:lpstr>KRITIKA FUNKCIONALIZMA</vt:lpstr>
      <vt:lpstr>KONFLIKTNA PERSPEKTIVA</vt:lpstr>
      <vt:lpstr>Slajd 8</vt:lpstr>
      <vt:lpstr>Glavne karakteristike konfliktne perspektive:</vt:lpstr>
      <vt:lpstr>Slajd 10</vt:lpstr>
      <vt:lpstr>Posljedice konflikta u društvu ne moraju biti štetne, već mogu dati i pozitivne rezultate i to na:</vt:lpstr>
      <vt:lpstr>Slajd 12</vt:lpstr>
      <vt:lpstr>INTERAKCIONISTIČKA PERSPEKTIVA</vt:lpstr>
      <vt:lpstr>Slajd 14</vt:lpstr>
      <vt:lpstr>Usporedbe interakcionizma s funkcionalističkom i konfliktnom teorijom:  </vt:lpstr>
      <vt:lpstr>Slajd 16</vt:lpstr>
      <vt:lpstr>Slajd 17</vt:lpstr>
      <vt:lpstr>OBJEDINJENJE TRIJU PERSPEKTIVA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TEORIJSKE PERSPEKTIVE U SOCIOLOGIJI</dc:title>
  <dc:creator>DarkoJadranka</dc:creator>
  <cp:lastModifiedBy>MEDICINSKA ŠKOLA VARAŽDIN</cp:lastModifiedBy>
  <cp:revision>16</cp:revision>
  <dcterms:created xsi:type="dcterms:W3CDTF">2013-09-24T06:52:16Z</dcterms:created>
  <dcterms:modified xsi:type="dcterms:W3CDTF">2013-09-27T08:59:52Z</dcterms:modified>
</cp:coreProperties>
</file>