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5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77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2366-C0C7-4F72-984C-E96596110F59}" type="datetimeFigureOut">
              <a:rPr lang="hr-HR" smtClean="0"/>
              <a:t>1.10.2013.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6412D-6B82-4AC5-BC6B-97582E0B520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2366-C0C7-4F72-984C-E96596110F59}" type="datetimeFigureOut">
              <a:rPr lang="hr-HR" smtClean="0"/>
              <a:t>1.10.2013.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6412D-6B82-4AC5-BC6B-97582E0B520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2366-C0C7-4F72-984C-E96596110F59}" type="datetimeFigureOut">
              <a:rPr lang="hr-HR" smtClean="0"/>
              <a:t>1.10.2013.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6412D-6B82-4AC5-BC6B-97582E0B520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2366-C0C7-4F72-984C-E96596110F59}" type="datetimeFigureOut">
              <a:rPr lang="hr-HR" smtClean="0"/>
              <a:t>1.10.2013.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6412D-6B82-4AC5-BC6B-97582E0B520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2366-C0C7-4F72-984C-E96596110F59}" type="datetimeFigureOut">
              <a:rPr lang="hr-HR" smtClean="0"/>
              <a:t>1.10.2013.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6412D-6B82-4AC5-BC6B-97582E0B520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2366-C0C7-4F72-984C-E96596110F59}" type="datetimeFigureOut">
              <a:rPr lang="hr-HR" smtClean="0"/>
              <a:t>1.10.2013.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6412D-6B82-4AC5-BC6B-97582E0B520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2366-C0C7-4F72-984C-E96596110F59}" type="datetimeFigureOut">
              <a:rPr lang="hr-HR" smtClean="0"/>
              <a:t>1.10.2013.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6412D-6B82-4AC5-BC6B-97582E0B520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2366-C0C7-4F72-984C-E96596110F59}" type="datetimeFigureOut">
              <a:rPr lang="hr-HR" smtClean="0"/>
              <a:t>1.10.2013.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6412D-6B82-4AC5-BC6B-97582E0B520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2366-C0C7-4F72-984C-E96596110F59}" type="datetimeFigureOut">
              <a:rPr lang="hr-HR" smtClean="0"/>
              <a:t>1.10.2013.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6412D-6B82-4AC5-BC6B-97582E0B520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2366-C0C7-4F72-984C-E96596110F59}" type="datetimeFigureOut">
              <a:rPr lang="hr-HR" smtClean="0"/>
              <a:t>1.10.2013.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6412D-6B82-4AC5-BC6B-97582E0B520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2366-C0C7-4F72-984C-E96596110F59}" type="datetimeFigureOut">
              <a:rPr lang="hr-HR" smtClean="0"/>
              <a:t>1.10.2013.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6412D-6B82-4AC5-BC6B-97582E0B520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A2366-C0C7-4F72-984C-E96596110F59}" type="datetimeFigureOut">
              <a:rPr lang="hr-HR" smtClean="0"/>
              <a:t>1.10.2013.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6412D-6B82-4AC5-BC6B-97582E0B5203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hr/url?sa=i&amp;rct=j&amp;q=&amp;esrc=s&amp;frm=1&amp;source=images&amp;cd=&amp;cad=rja&amp;docid=tXyJ-t7PjMZvjM&amp;tbnid=dPU5hW4M1-_1kM:&amp;ved=0CAUQjRw&amp;url=http%3A%2F%2Fwww.muscogeemoms.com%2F2013%2F04%2F24%2Fquiz-bowl-activ8-camp%2Fquestion-mark%2F&amp;ei=OJBKUqCELcPZtQaMr4CADg&amp;bvm=bv.53371865,d.Yms&amp;psig=AFQjCNHCpjWC4guzyPJbFvvDKv-5MPV2cg&amp;ust=138070468733751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hr/url?sa=i&amp;rct=j&amp;q=&amp;esrc=s&amp;frm=1&amp;source=images&amp;cd=&amp;cad=rja&amp;docid=t8LD7nC5K20u-M&amp;tbnid=mCmLkqv0FFutFM:&amp;ved=0CAUQjRw&amp;url=http%3A%2F%2Fwww.building-body.com%2FSociologija-emocija-1-dio-Rituali.html&amp;ei=II1KUo3zGYmItQa16YDIBw&amp;bvm=bv.53371865,d.Yms&amp;psig=AFQjCNGwlFOgFEkIaMcjatVv5wXYaYD2BQ&amp;ust=1380703887518792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hyperlink" Target="http://www.google.hr/url?sa=i&amp;rct=j&amp;q=&amp;esrc=s&amp;frm=1&amp;source=images&amp;cd=&amp;cad=rja&amp;docid=8UbGHYSD6EdanM&amp;tbnid=1fcIRR33kDhRfM:&amp;ved=0CAUQjRw&amp;url=http%3A%2F%2Ftotallycoolpix.com%2F2011%2F04%2Fthe-royal-wedding%2F&amp;ei=uI1KUtblA8OftAa67oDIBg&amp;bvm=bv.53371865,d.Yms&amp;psig=AFQjCNGg6GvkmxOk5Ml4Rr57t0YAFCv4UQ&amp;ust=138070404319833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hr/imgres?imgurl&amp;imgrefurl=http%3A%2F%2Fdubrovacki.hr%2Fclanak%2F48311%2F&amp;h=0&amp;w=0&amp;sz=1&amp;tbnid=2Ge9nvCREQqFYM&amp;tbnh=186&amp;tbnw=271&amp;zoom=1&amp;docid=yNbL3dCsExzBuM&amp;hl=hr&amp;ei=QI5KUoi2As_Wsgan8IDQDg&amp;ved=0CAEQsCU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://www.google.hr/url?sa=i&amp;rct=j&amp;q=&amp;esrc=s&amp;frm=1&amp;source=images&amp;cd=&amp;cad=rja&amp;docid=s73fQXSZTvRXkM&amp;tbnid=vkUhJDv2CKCtNM:&amp;ved=0CAUQjRw&amp;url=http%3A%2F%2Fen.wikipedia.org%2Fwiki%2FBar_and_Bat_Mitzvah&amp;ei=CY5KUqXPKojetAb9lYGIDA&amp;bvm=bv.53371865,d.Yms&amp;psig=AFQjCNFYjhrRP_zNEmwt6IoEh0keFdkx1Q&amp;ust=1380704122953107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hr/url?sa=i&amp;rct=j&amp;q=&amp;esrc=s&amp;frm=1&amp;source=images&amp;cd=&amp;cad=rja&amp;docid=tXyJ-t7PjMZvjM&amp;tbnid=dPU5hW4M1-_1kM:&amp;ved=0CAUQjRw&amp;url=http%3A%2F%2Fwww.muscogeemoms.com%2F2013%2F04%2F24%2Fquiz-bowl-activ8-camp%2Fquestion-mark%2F&amp;ei=OJBKUqCELcPZtQaMr4CADg&amp;bvm=bv.53371865,d.Yms&amp;psig=AFQjCNHCpjWC4guzyPJbFvvDKv-5MPV2cg&amp;ust=138070468733751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hr/url?sa=i&amp;rct=j&amp;q=&amp;esrc=s&amp;frm=1&amp;source=images&amp;cd=&amp;cad=rja&amp;docid=qgrE475xQemQcM&amp;tbnid=SVfM0qz4suKanM:&amp;ved=0CAUQjRw&amp;url=http%3A%2F%2Fsidekicking.com%2F4661%2Fbrand-integrity-basics-sales-culture%2F&amp;ei=4ZBKUsKSNMjJtAb5mIHIAQ&amp;bvm=bv.53371865,d.Yms&amp;psig=AFQjCNHCQaJksg7Wlyuj7AoaZ0W-KYqNrA&amp;ust=1380704855304915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hr/url?sa=i&amp;rct=j&amp;q=&amp;esrc=s&amp;frm=1&amp;source=images&amp;cd=&amp;cad=rja&amp;docid=VngB26efDTv8BM&amp;tbnid=86P-j3d1OdVCjM:&amp;ved=0CAUQjRw&amp;url=http%3A%2F%2Fwww.scilogs.com%2Fa_mad_hemorrhage%2Fwhat-is-language%2F&amp;ei=e4hKUsmwC4GdtAa_qYHwDg&amp;bvm=bv.53371865,d.Yms&amp;psig=AFQjCNEidsku79kX5dpM4dFiYX6CBQlxsw&amp;ust=1380702709621075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hr/url?sa=i&amp;rct=j&amp;q=&amp;esrc=s&amp;frm=1&amp;source=images&amp;cd=&amp;cad=rja&amp;docid=ip_EN9IgI2S-7M&amp;tbnid=Ooj-ibaJqnPZ-M:&amp;ved=0CAUQjRw&amp;url=http%3A%2F%2Fwww.coolinarika.com%2Frecept%2Fjaja-sarana-voskom%2Fkako-je-drugima-ispalo%2F&amp;ei=GopKUpSrIYzcsgag5YDYCg&amp;psig=AFQjCNGeddaGd7xxbSUhTe6IXy-6E8UY1A&amp;ust=138070309837888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www.google.hr/url?sa=i&amp;rct=j&amp;q=&amp;esrc=s&amp;frm=1&amp;source=images&amp;cd=&amp;cad=rja&amp;docid=9CWHCsy2x1Z5zM&amp;tbnid=1djWkswwEbffzM:&amp;ved=0CAUQjRw&amp;url=http%3A%2F%2Fnarodni.net%2Fnarodni-obicaji-za-krstenje-djeteta%2F&amp;ei=kYpKUrH0IYbqswaayIGgAw&amp;psig=AFQjCNGULs-TPlLJCpW273DahOC_3F0Rmw&amp;ust=138070320773229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google.hr/url?sa=i&amp;rct=j&amp;q=&amp;esrc=s&amp;frm=1&amp;source=images&amp;cd=&amp;cad=rja&amp;docid=KHdUOjfKrzzluM&amp;tbnid=xzR4ZGeM-AAh3M:&amp;ved=0CAUQjRw&amp;url=http%3A%2F%2Fromanhistorybooks.typepad.com%2Froman_history_books_and_m%2F2009%2F04%2Fo-tempora-o-mores-audio.html&amp;ei=wYtKUorlPIiLtAa3xoGQBQ&amp;psig=AFQjCNHnq4vfbU2PCAUsfFZdGwD9t0Ek9g&amp;ust=1380703550448676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hr/url?sa=i&amp;rct=j&amp;q=&amp;esrc=s&amp;frm=1&amp;source=images&amp;cd=&amp;cad=rja&amp;docid=rh8lc-nenqT9FM&amp;tbnid=d03v5UPyJdD_iM:&amp;ved=0CAUQjRw&amp;url=http%3A%2F%2Fwww.kandit.hr%2Fonama%2Fkorporativne-vrijednosti%2F&amp;ei=ho9KUpesAcfJtAaO9YH4Bw&amp;bvm=bv.53371865,d.Yms&amp;psig=AFQjCNEXCgNXcAOwreNI6FUCRqe2AgIE-g&amp;ust=1380704498840759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Sociološka pitanja</a:t>
            </a:r>
            <a:br>
              <a:rPr lang="hr-HR" dirty="0" smtClean="0"/>
            </a:br>
            <a:r>
              <a:rPr lang="hr-HR" dirty="0" smtClean="0"/>
              <a:t>i komponente kulture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Sociologija, 4. razredi</a:t>
            </a:r>
            <a:endParaRPr lang="hr-HR" dirty="0"/>
          </a:p>
        </p:txBody>
      </p:sp>
      <p:sp>
        <p:nvSpPr>
          <p:cNvPr id="19458" name="AutoShape 2" descr="data:image/jpeg;base64,/9j/4AAQSkZJRgABAQAAAQABAAD/2wCEAAkGBhQQEBQQEBIVEBURFA8UFRQQFA8SEhUQFxQXFRUYFxQXGykeFxwlHBUVHy8gJCcsLSwsFh4xNTAqNSYrLCkBCQoKDgwOGQ8PFywkHiEsMCw0LDUpLC8qKTUpKS41KjUuLiwxLC4yLCkuKS8yKiwtKTUpLCwtLSwvLCkwLCksKf/AABEIARkAswMBIgACEQEDEQH/xAAbAAEAAgMBAQAAAAAAAAAAAAAABQYCAwQHAf/EAD8QAAIBAgIHBQQHBwQDAAAAAAABAgMRBCEFBhIxUWFxE0GBkaEiQrHRBzJSYnLB4RYjM5KiwvAUFYKyQ1PS/8QAGwEBAAMAAwEAAAAAAAAAAAAAAAEFBgIDBAf/xAAwEQEAAgECBAQEBAcAAAAAAAAAAQIDBBEFEiExIkFRYRMygbFxkdHwBhQzQqHB4f/aAAwDAQACEQMRAD8A9xAAAAAAAAAAAAAACtaV1ik24UHsxV06mTbffsd1uflxPLqtXj0tOfJP6yLHOokrtpdWkYQxUJZKcX0lFlAq+07y9p8ZtyfmzROK4LyRQT/EHXpj6fj/AMHpYPOcPpSrS/h1JR5XvH+V5Fg0XrlGTUa6UH9tX2PFb4+q6FjpuL4c07W8M+/b8xZgfIyurrNPvXA+lwAAAAAAAAAAAAAAAAAAAAACG1m0h2dLs4u0qr2breo+8/LIqzyVkdOsGM28U13QewvBO/q2cc5GB4rqJz6ifSOkfT9RjORpnIynI0TkV9YGM5GmchKZgzviBOauayyw7VOo3Kk31cOa5cV5c7/Cakk07ppNNZpp7meRlv1I0xe+Gm915U78Pej+a8TRcK10xaMN56T29vYW8AGlAAAAAAAAAAAAAAAAAAAeYaXq7OJq37qtR/1No2ud8zZr5g3SxPae7Win/wA4pRkvLZfiROBxl1svet3QwGt080y2j0mR2Tkc1SRtnI52easD4ADmPjN+BxTpVYVF7koy8FvXirrxNB8ZziZrO8eQ9eTvmfTTg01TgnvUIX62RuPoMTvG4AAkAAAAAAAAAAAAAAEFrFrRHDexBdpUavb3Yrucvl8Ck6R1pxEvanWlG+6NN7C/pz82Vuo4liw25O8+wv2suhVi6EqeSkvapt901uvyeafU8fquVKbjJOEoNpp71Jb0d1LWnEwd4V6i5OcpryldPyN2Nx3+4Z1KahWirdtTXsTS3KrDufCSvwtbdVanPh1Hj+WY9e0jDCaRVTJ5S4ceh1dkzHCaOjRjfe++T3vkl3GNaq3yXAoLTXfw9h9ufDRPFRh9d2vu37/Ax/3Gn/7I+ZziszG+w6Ts0Ngu2xFOna6ck5fgjnL0y8UQdTTMb7ME6km0kop5t5JcX4I9L1N1elh6fa1rdtVS2kt1OG9QXxb730RY6HRWzZI5o8MdxYwAbIAAAAAAAAAAAAAAwq1NmLk/dTfkrmZrr0tqEo/aUl5qxE77dB5bWk6k5VJZym3J9WQGNq7VR8m4pdCYhpBR9momnHJ2s81kz5/uME7wpq795qKfpmfPYtaLTMxvI5MDoSUs6nsrh7z+RLx2YLZgllw3fqcTxcpb34LJG2DOu82t8wVJN5s0yRukiPxuM2fZjv73w/UViZ6QOvE6pYrE04So0tqLbd3KnC/dkpNXW/M+YP6L8ZN+2qdJcZT2n5QvfzMtXNcKuDez/FpN5wk93FwfuvlufqeoaI01SxVPtKMtpZXTylF8JLuNRoMOnyUiu87x5CF1Y1Bo4Jqo321VbpySUY/gj3Pm230LQAXlKVpG1YAAHMAAAAAAAAAAAAAAjNPaXWHp3X15XUF8W+S+RIVqyhFzk7KKbb5I850tpJ16rqPLuiuEe5f53squJ6z+Xx8tfmt29vf9BB6Ri9tt57Tcrvvb3+pxwZsxmk1Keys4q6cufLkYdm3mk30TZlIiYjqOinI6qcjg7TZ+tl1OXEY9yyWS9X1I5JsO3HaS92HjL5fMjTDaG0d1aRWOgyOrR+kamHqKpRk4SXetzXBrc1yZybR9uc4mazvA9a1W1yhjF2c7U6yWcfdlbe4N/Deue8sZ4LQruElODcZRacWt6azTPaNXtLrFYaFbc2rSS7qiykvPPo0aTQayc0cl+8f5EkAC0AAAAAAAAAAAADGrUUYuTyUU23ySuxvsKvrnpSyVCL32lPp7q/PwR59pnH7K7OLzlv5R/UldL6T2pVK8+9uXhuivgim1KznJylvbuYrNknU5rZZ7eX+h1YGhtyt3LN9CchU2en5EPSxsaCSldudm7e7Huv8AGxIuZ0ZImZ69h3SjfJq/XM5qujIS7tn8OXpuN1Cd4rll5fpY2Hm61noIDHYN0ms7p7n+TObaJvS0L0n92z9bfmQFz2Y55qjZc+3OnQ+iamKq9lSV3syk29yjFXu/Gy6tGjD4dy35L1OyazEc09hjc9B+ivH/AMag39ipFf0y/sKvDREJQaintd0rt58+6x0ag4t0sfCLy29um1ze71SO3RZ4rmiff7j2AAGwAAAAAAAAAAACF1vxfZ4WSW+o4w8Hm/RMmipfSDVtCjHjKo/JJf3Hi195pp7zHpt+fQeb6w4jKEON5PwyX9xHYOmm7v6sU5S6I7dM4aU5wlFOWWzlnZpt58N/ozTiqfZUtjvm87cF3f5zMtTaKREIRles5ycnvbuS+jMRtU7PfHLw7v8AORDuB0aOq7M7faVvHev85ndesTUWXAVN66P8n+R1kTg6tqi55ef62JYrstdpS1YqG1CS4xl8Cq7RbiF1c0I8VjIYf3dpufKlB+157uskejSVm88sCbq6Eq4fRHbwupYipTdW2T/0zTVNX4OTi3x2lwK7RrbKy3893ke64vAxq0pUZL2JxcGl3RatlwseIY/R8qFWdGf1qcnF8+DXJqz8S24hg+FFdu2237/EYf6mbae07rNZ7ui3I7ala1Sli45e3BVLe7UXf0a+Bwxhfcr9Dpw7teE09motmXTukuaeZTz6j27D1tuEZr3kn5q5sIXVCs5YSClnKHstrc9zv6k0bTT5Pi4q39YAAHeAAAAAAAABU/pCwzdKnUW6EpJ8lJK3rFLxLYa8Th41IOE4qUZKzT3NHRqcPxsVsfqPGZSIfGz2pclki/6a+jqrdvDVFOP2KnszXLa3S9CHwuqXZRdXF9ztGlGSe1L70ovKPR+RmqaDPF+Xl+vl+YquH0dOp9SLa47o36s7lq842lKed1lFX9X8iwylfuSSySikopcEluRhUjdNF3i4fjrHj6yK5KdnzT9UT8Z3Sa70mQOkI2n1zJXRtXapR5XXl+ljNazF8O0x6TsOksf0a6MUZ4rENZuoqceUdlVJebnH+UrhJ6K01Uw8JwpNJTd23G7UrJXXOySz4Hfwn+vvt2iRftI6Wp4eO1Vko8Fvk+kTzfWTGU8VX7ZU9j2VHN5ytezkl32y8Ec+KrSlJym3Jve5NtvxInG6SUco+0/RfM56zW5c8zj5eWI8vP6jrbtuy6GdF7Saeayefl8irxxEpVYttt7Ufj3IsuDf1v8Aj+fyK/Jj5IFr1U1hhho9jUTUXK6ne+zklZrhl3F6p1FJKUWpJq6ad01yZ5GWzUTGy2p0W7x2dtJ9z2knbrf0LfhmvtFowW7eXsLkADSgAAAAAAAAAcek8Rsxst8svDvA58bjtr2Y7u98f0KZpvF7dVruh7K6+8/P4Fgq1dmLlwTfkrlQeeb7/iB8Blsn1RAg9PULJS4P0f6r1MNAVrqUeDT88n8CW0nhdulJLfZtdVn+RWdGYtU6l3uaafxRnuKYfFMx5x9hZjdQWRwUccqjtSTqPkrJdXLcSeHpNL2rXe+17dM955+FafLGaMk12jqPlWgpJxe5lX0ngXSlZ5p7nxRb1E58fgFVg4vJ70+D+Rd6zSxmrvHzR+9hScPD95HrfyzLHgNz6r0X6nVpvU6OBo06sq3azqyslGNoKGy22m837ueW/cc2AXsdW/l+RmNXS2Pw27jpLPqFD99UfCml5yX/AMlYLlqBS9mrPjKEfJN/3InhtebU0+v2FsABtAAAAAAAAAKrrPp+lQk3Vmo2VoxWc5cbR78+/cWorentQMLi5SqSjKnUlvqU3Zt84u8X5Aeaaa16q1rworsYeDqSXN7kuS82cmE1pmsqkVNcY+zL5P0JrTH0VYmleVBxxMeC/d1Lfhk7PwfgU/FYSdKWxVhKnJe7OMoy8mELhg9M0quSnsv7M/ZfyfgyRUTzk68HperS+pN2+zL2o+T3eASvlv8AEm34LvKLjK23OUlFQTeSStl8z0TUWnXxE4VquHdOnH2lUb2YydnbZjLN52z3czD6R9WoRlHE04qPaNxqJbtu11K3FpO/RcWcZrE94HnMZWd07Nd6yfmW7V/SLrU2pZyg0m+Ke59cn5FcqYInNVMI49pN7nsxXVXb+K8zkhOqJkomSiJKyb4JhKv6w6YlWjSpPdRVVLmpSuvJJI+4SNqceifnmRGPlepJc0vyJyKsrcMjG8QvzZZn3+w+noGpdDZwqf25zl67P9p5+ep6JwvZUKdPvjCKf4rZ+tz08Gpvmtb0j7jrABqQAAAAAAAAAAA5sdo6nXjsVqcKseE4qS8L7jpAFE0x9EtCpeWGnLDv7LvUp+Te0vN9CQ1e+jnDYW05r/UVF79RLZT+7T3Lq7vmWsACqa9YhSjCgs3tbcuSSaXnd+RM6S0soXjDOXpH9eRVcTG8m29pvNt8QK9T0Vtvgu9kxRoKEVGKskblE+qIGCiJxyfRm1RPuyB54pbVfPvqf3FgNOndUavtYjDwc4J3ko3coPe2ks2u/Ldfgcej9LqS2ZtKXF7n8mY7Xae9LdYE/oXCdriKdPenJN/hXtS9Ez1Ep2omjc5YhrK2xDn3ya8kvMuJdcIw/Dw80/3fbyAAFuAAAAAAAAAAAAAAQul9NbN6dN57pSXdyXPmbdP6S7KCjF2lO+fCPe/yKqpgb3UNeyZQVzJRAwUTJRMlEysBgom7C4R1JKMd78kuLMsNhpVJbMVd+iXFlnwOBjSjZZt733t/IDPC4ZU4KEe71fezTU0NQlLblQpSk98nTpuV+rVzsBExE9x8hBJJJJJbkskl0PoBIAAAAAAAAAAAAAAAAp+sNbaryX2VGK8rv1bI06tJu9ep+Ofo7EVitLUaX8SrCL4XTl/KswhK0lkjMhcPrdhWku2UfxRqR9Wjvo6YoT+rWpy6ThfyuEus+pHyLvuz6ZnTo6F6sF95Pyz/ACAsWj8EqUEu95yfF/I6gAAAAAAAAAAAAAAAAAAAAAHyTsr8AIPS2peHxLbqdonJtvYrVoq73+ztbPoV7EfQ5hn/AA61aHV0pr/qn6kvU1oqP6sYx63k/wAjir6brST/AHjWT+raPwAgsR9DEv8Ax4tPlOk16qb+BHVfofxaaSqUJLjtVVbw2Cbhp7ELdWn4tS+JvjrXiF/5L9YU/wAkEOTRf0PONnWxUlxWHjs/1yf9pc9D6r0sLZwlVnJe9WrVan9LeyvIr0Nc663qnLrGS+Ejoo671LpSpwd2lk5L5hK4gAAAAAAAAAAAAAAAAAAAABqxcrU5vhGXwZtObSUrUaj+5P4MCkIxqbn0fwMjCr9V9H8AhFgAAIvNHwMJesAxg7pdEZAAAAAAAAAAAAAAAAAAAAOLTUrUKn4bebSO0jtPyth589hf1ICoGFb6r6P4GZrxH1JdGEIw+ABIfHuPp8YHqmGleEXxjH4G059Hu9Gm/uU/+qOgAAAAAAAAAAAAAAAAAfNnmz6AMNjmzTisAqsdiTlZ23PgdIAiP2ZpcZ+a+R8nqtSaabnnzXyJgAQH7FUONT+ZfIfsXQ4z/mXyJ8AQP7F0Pv8A836D9jMP9/8Am/QngBoo4RQioqUrRSSz7krI2KnzZmAMVDmz7Y+gAAAAAAAAD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790700"/>
            <a:ext cx="23907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9460" name="AutoShape 4" descr="data:image/jpeg;base64,/9j/4AAQSkZJRgABAQAAAQABAAD/2wCEAAkGBhQQEBQQEBIVEBURFA8UFRQQFA8SEhUQFxQXFRUYFxQXGykeFxwlHBUVHy8gJCcsLSwsFh4xNTAqNSYrLCkBCQoKDgwOGQ8PFywkHiEsMCw0LDUpLC8qKTUpKS41KjUuLiwxLC4yLCkuKS8yKiwtKTUpLCwtLSwvLCkwLCksKf/AABEIARkAswMBIgACEQEDEQH/xAAbAAEAAgMBAQAAAAAAAAAAAAAABQYCAwQHAf/EAD8QAAIBAgIHBQQHBwQDAAAAAAABAgMRBCEFBhIxUWFxE0GBkaEiQrHRBzJSYnLB4RYjM5KiwvAUFYKyQ1PS/8QAGwEBAAMAAwEAAAAAAAAAAAAAAAEFBgIDBAf/xAAwEQEAAgECBAQEBAcAAAAAAAAAAQIDBBEFEiExIkFRYRMygbFxkdHwBhQzQqHB4f/aAAwDAQACEQMRAD8A9xAAAAAAAAAAAAAACtaV1ik24UHsxV06mTbffsd1uflxPLqtXj0tOfJP6yLHOokrtpdWkYQxUJZKcX0lFlAq+07y9p8ZtyfmzROK4LyRQT/EHXpj6fj/AMHpYPOcPpSrS/h1JR5XvH+V5Fg0XrlGTUa6UH9tX2PFb4+q6FjpuL4c07W8M+/b8xZgfIyurrNPvXA+lwAAAAAAAAAAAAAAAAAAAAACG1m0h2dLs4u0qr2breo+8/LIqzyVkdOsGM28U13QewvBO/q2cc5GB4rqJz6ifSOkfT9RjORpnIynI0TkV9YGM5GmchKZgzviBOauayyw7VOo3Kk31cOa5cV5c7/Cakk07ppNNZpp7meRlv1I0xe+Gm915U78Pej+a8TRcK10xaMN56T29vYW8AGlAAAAAAAAAAAAAAAAAAAeYaXq7OJq37qtR/1No2ud8zZr5g3SxPae7Win/wA4pRkvLZfiROBxl1svet3QwGt080y2j0mR2Tkc1SRtnI52easD4ADmPjN+BxTpVYVF7koy8FvXirrxNB8ZziZrO8eQ9eTvmfTTg01TgnvUIX62RuPoMTvG4AAkAAAAAAAAAAAAAAEFrFrRHDexBdpUavb3Yrucvl8Ck6R1pxEvanWlG+6NN7C/pz82Vuo4liw25O8+wv2suhVi6EqeSkvapt901uvyeafU8fquVKbjJOEoNpp71Jb0d1LWnEwd4V6i5OcpryldPyN2Nx3+4Z1KahWirdtTXsTS3KrDufCSvwtbdVanPh1Hj+WY9e0jDCaRVTJ5S4ceh1dkzHCaOjRjfe++T3vkl3GNaq3yXAoLTXfw9h9ufDRPFRh9d2vu37/Ax/3Gn/7I+ZziszG+w6Ts0Ngu2xFOna6ck5fgjnL0y8UQdTTMb7ME6km0kop5t5JcX4I9L1N1elh6fa1rdtVS2kt1OG9QXxb730RY6HRWzZI5o8MdxYwAbIAAAAAAAAAAAAAAwq1NmLk/dTfkrmZrr0tqEo/aUl5qxE77dB5bWk6k5VJZym3J9WQGNq7VR8m4pdCYhpBR9momnHJ2s81kz5/uME7wpq795qKfpmfPYtaLTMxvI5MDoSUs6nsrh7z+RLx2YLZgllw3fqcTxcpb34LJG2DOu82t8wVJN5s0yRukiPxuM2fZjv73w/UViZ6QOvE6pYrE04So0tqLbd3KnC/dkpNXW/M+YP6L8ZN+2qdJcZT2n5QvfzMtXNcKuDez/FpN5wk93FwfuvlufqeoaI01SxVPtKMtpZXTylF8JLuNRoMOnyUiu87x5CF1Y1Bo4Jqo321VbpySUY/gj3Pm230LQAXlKVpG1YAAHMAAAAAAAAAAAAAAjNPaXWHp3X15XUF8W+S+RIVqyhFzk7KKbb5I850tpJ16rqPLuiuEe5f53squJ6z+Xx8tfmt29vf9BB6Ri9tt57Tcrvvb3+pxwZsxmk1Keys4q6cufLkYdm3mk30TZlIiYjqOinI6qcjg7TZ+tl1OXEY9yyWS9X1I5JsO3HaS92HjL5fMjTDaG0d1aRWOgyOrR+kamHqKpRk4SXetzXBrc1yZybR9uc4mazvA9a1W1yhjF2c7U6yWcfdlbe4N/Deue8sZ4LQruElODcZRacWt6azTPaNXtLrFYaFbc2rSS7qiykvPPo0aTQayc0cl+8f5EkAC0AAAAAAAAAAAADGrUUYuTyUU23ySuxvsKvrnpSyVCL32lPp7q/PwR59pnH7K7OLzlv5R/UldL6T2pVK8+9uXhuivgim1KznJylvbuYrNknU5rZZ7eX+h1YGhtyt3LN9CchU2en5EPSxsaCSldudm7e7Huv8AGxIuZ0ZImZ69h3SjfJq/XM5qujIS7tn8OXpuN1Cd4rll5fpY2Hm61noIDHYN0ms7p7n+TObaJvS0L0n92z9bfmQFz2Y55qjZc+3OnQ+iamKq9lSV3syk29yjFXu/Gy6tGjD4dy35L1OyazEc09hjc9B+ivH/AMag39ipFf0y/sKvDREJQaintd0rt58+6x0ag4t0sfCLy29um1ze71SO3RZ4rmiff7j2AAGwAAAAAAAAAAACF1vxfZ4WSW+o4w8Hm/RMmipfSDVtCjHjKo/JJf3Hi195pp7zHpt+fQeb6w4jKEON5PwyX9xHYOmm7v6sU5S6I7dM4aU5wlFOWWzlnZpt58N/ozTiqfZUtjvm87cF3f5zMtTaKREIRles5ycnvbuS+jMRtU7PfHLw7v8AORDuB0aOq7M7faVvHev85ndesTUWXAVN66P8n+R1kTg6tqi55ef62JYrstdpS1YqG1CS4xl8Cq7RbiF1c0I8VjIYf3dpufKlB+157uskejSVm88sCbq6Eq4fRHbwupYipTdW2T/0zTVNX4OTi3x2lwK7RrbKy3893ke64vAxq0pUZL2JxcGl3RatlwseIY/R8qFWdGf1qcnF8+DXJqz8S24hg+FFdu2237/EYf6mbae07rNZ7ui3I7ala1Sli45e3BVLe7UXf0a+Bwxhfcr9Dpw7teE09motmXTukuaeZTz6j27D1tuEZr3kn5q5sIXVCs5YSClnKHstrc9zv6k0bTT5Pi4q39YAAHeAAAAAAAABU/pCwzdKnUW6EpJ8lJK3rFLxLYa8Th41IOE4qUZKzT3NHRqcPxsVsfqPGZSIfGz2pclki/6a+jqrdvDVFOP2KnszXLa3S9CHwuqXZRdXF9ztGlGSe1L70ovKPR+RmqaDPF+Xl+vl+YquH0dOp9SLa47o36s7lq842lKed1lFX9X8iwylfuSSySikopcEluRhUjdNF3i4fjrHj6yK5KdnzT9UT8Z3Sa70mQOkI2n1zJXRtXapR5XXl+ljNazF8O0x6TsOksf0a6MUZ4rENZuoqceUdlVJebnH+UrhJ6K01Uw8JwpNJTd23G7UrJXXOySz4Hfwn+vvt2iRftI6Wp4eO1Vko8Fvk+kTzfWTGU8VX7ZU9j2VHN5ytezkl32y8Ec+KrSlJym3Jve5NtvxInG6SUco+0/RfM56zW5c8zj5eWI8vP6jrbtuy6GdF7Saeayefl8irxxEpVYttt7Ufj3IsuDf1v8Aj+fyK/Jj5IFr1U1hhho9jUTUXK6ne+zklZrhl3F6p1FJKUWpJq6ad01yZ5GWzUTGy2p0W7x2dtJ9z2knbrf0LfhmvtFowW7eXsLkADSgAAAAAAAAAcek8Rsxst8svDvA58bjtr2Y7u98f0KZpvF7dVruh7K6+8/P4Fgq1dmLlwTfkrlQeeb7/iB8Blsn1RAg9PULJS4P0f6r1MNAVrqUeDT88n8CW0nhdulJLfZtdVn+RWdGYtU6l3uaafxRnuKYfFMx5x9hZjdQWRwUccqjtSTqPkrJdXLcSeHpNL2rXe+17dM955+FafLGaMk12jqPlWgpJxe5lX0ngXSlZ5p7nxRb1E58fgFVg4vJ70+D+Rd6zSxmrvHzR+9hScPD95HrfyzLHgNz6r0X6nVpvU6OBo06sq3azqyslGNoKGy22m837ueW/cc2AXsdW/l+RmNXS2Pw27jpLPqFD99UfCml5yX/AMlYLlqBS9mrPjKEfJN/3InhtebU0+v2FsABtAAAAAAAAAKrrPp+lQk3Vmo2VoxWc5cbR78+/cWorentQMLi5SqSjKnUlvqU3Zt84u8X5Aeaaa16q1rworsYeDqSXN7kuS82cmE1pmsqkVNcY+zL5P0JrTH0VYmleVBxxMeC/d1Lfhk7PwfgU/FYSdKWxVhKnJe7OMoy8mELhg9M0quSnsv7M/ZfyfgyRUTzk68HperS+pN2+zL2o+T3eASvlv8AEm34LvKLjK23OUlFQTeSStl8z0TUWnXxE4VquHdOnH2lUb2YydnbZjLN52z3czD6R9WoRlHE04qPaNxqJbtu11K3FpO/RcWcZrE94HnMZWd07Nd6yfmW7V/SLrU2pZyg0m+Ke59cn5FcqYInNVMI49pN7nsxXVXb+K8zkhOqJkomSiJKyb4JhKv6w6YlWjSpPdRVVLmpSuvJJI+4SNqceifnmRGPlepJc0vyJyKsrcMjG8QvzZZn3+w+noGpdDZwqf25zl67P9p5+ep6JwvZUKdPvjCKf4rZ+tz08Gpvmtb0j7jrABqQAAAAAAAAAAA5sdo6nXjsVqcKseE4qS8L7jpAFE0x9EtCpeWGnLDv7LvUp+Te0vN9CQ1e+jnDYW05r/UVF79RLZT+7T3Lq7vmWsACqa9YhSjCgs3tbcuSSaXnd+RM6S0soXjDOXpH9eRVcTG8m29pvNt8QK9T0Vtvgu9kxRoKEVGKskblE+qIGCiJxyfRm1RPuyB54pbVfPvqf3FgNOndUavtYjDwc4J3ko3coPe2ks2u/Ldfgcej9LqS2ZtKXF7n8mY7Xae9LdYE/oXCdriKdPenJN/hXtS9Ez1Ep2omjc5YhrK2xDn3ya8kvMuJdcIw/Dw80/3fbyAAFuAAAAAAAAAAAAAAQul9NbN6dN57pSXdyXPmbdP6S7KCjF2lO+fCPe/yKqpgb3UNeyZQVzJRAwUTJRMlEysBgom7C4R1JKMd78kuLMsNhpVJbMVd+iXFlnwOBjSjZZt733t/IDPC4ZU4KEe71fezTU0NQlLblQpSk98nTpuV+rVzsBExE9x8hBJJJJJbkskl0PoBIAAAAAAAAAAAAAAAAp+sNbaryX2VGK8rv1bI06tJu9ep+Ofo7EVitLUaX8SrCL4XTl/KswhK0lkjMhcPrdhWku2UfxRqR9Wjvo6YoT+rWpy6ThfyuEus+pHyLvuz6ZnTo6F6sF95Pyz/ACAsWj8EqUEu95yfF/I6gAAAAAAAAAAAAAAAAAAAAAHyTsr8AIPS2peHxLbqdonJtvYrVoq73+ztbPoV7EfQ5hn/AA61aHV0pr/qn6kvU1oqP6sYx63k/wAjir6brST/AHjWT+raPwAgsR9DEv8Ax4tPlOk16qb+BHVfofxaaSqUJLjtVVbw2Cbhp7ELdWn4tS+JvjrXiF/5L9YU/wAkEOTRf0PONnWxUlxWHjs/1yf9pc9D6r0sLZwlVnJe9WrVan9LeyvIr0Nc663qnLrGS+Ejoo671LpSpwd2lk5L5hK4gAAAAAAAAAAAAAAAAAAAABqxcrU5vhGXwZtObSUrUaj+5P4MCkIxqbn0fwMjCr9V9H8AhFgAAIvNHwMJesAxg7pdEZAAAAAAAAAAAAAAAAAAAAOLTUrUKn4bebSO0jtPyth589hf1ICoGFb6r6P4GZrxH1JdGEIw+ABIfHuPp8YHqmGleEXxjH4G059Hu9Gm/uU/+qOgAAAAAAAAAAAAAAAAAfNnmz6AMNjmzTisAqsdiTlZ23PgdIAiP2ZpcZ+a+R8nqtSaabnnzXyJgAQH7FUONT+ZfIfsXQ4z/mXyJ8AQP7F0Pv8A836D9jMP9/8Am/QngBoo4RQioqUrRSSz7krI2KnzZmAMVDmz7Y+gAAAAAAAAD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790700"/>
            <a:ext cx="23907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44008" y="274638"/>
            <a:ext cx="4042792" cy="2146250"/>
          </a:xfrm>
        </p:spPr>
        <p:txBody>
          <a:bodyPr/>
          <a:lstStyle/>
          <a:p>
            <a:r>
              <a:rPr lang="hr-HR" dirty="0" smtClean="0"/>
              <a:t>4. RITUALI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345235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RITUALI su načini izražavanja temeljnih vrijednosti neke grupe</a:t>
            </a:r>
          </a:p>
          <a:p>
            <a:r>
              <a:rPr lang="hr-HR" dirty="0" smtClean="0"/>
              <a:t>Oblici ponašanja koji se odvijaju prema standardiziranim pravilima</a:t>
            </a:r>
          </a:p>
          <a:p>
            <a:r>
              <a:rPr lang="hr-HR" dirty="0" err="1" smtClean="0"/>
              <a:t>npr</a:t>
            </a:r>
            <a:r>
              <a:rPr lang="hr-HR" dirty="0" smtClean="0"/>
              <a:t>. Rituali solidarnosti – potiču ih religija i politika </a:t>
            </a:r>
          </a:p>
          <a:p>
            <a:r>
              <a:rPr lang="hr-HR" dirty="0" smtClean="0"/>
              <a:t>“emocionalno vrenje”, snažni kolektivi osjećaj</a:t>
            </a:r>
            <a:endParaRPr lang="hr-HR" dirty="0"/>
          </a:p>
        </p:txBody>
      </p:sp>
      <p:pic>
        <p:nvPicPr>
          <p:cNvPr id="1026" name="Picture 2" descr="http://www.building-body.com/assets/images/novost_08/Sociologija-emocija-Rituali_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60648"/>
            <a:ext cx="3333750" cy="2276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totallycoolpix.com/wp-content/uploads/2011/29042011_royal_wedding_ceremony/wedding_05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48680"/>
            <a:ext cx="2857500" cy="3743325"/>
          </a:xfrm>
          <a:prstGeom prst="rect">
            <a:avLst/>
          </a:prstGeom>
          <a:noFill/>
        </p:spPr>
      </p:pic>
      <p:pic>
        <p:nvPicPr>
          <p:cNvPr id="23556" name="Picture 4" descr="http://upload.wikimedia.org/wikipedia/commons/5/53/Jewish_boy_reads_Bar_Mitzvah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2708920"/>
            <a:ext cx="4248150" cy="3743325"/>
          </a:xfrm>
          <a:prstGeom prst="rect">
            <a:avLst/>
          </a:prstGeom>
          <a:noFill/>
        </p:spPr>
      </p:pic>
      <p:pic>
        <p:nvPicPr>
          <p:cNvPr id="23558" name="Picture 6" descr="https://encrypted-tbn0.gstatic.com/images?q=tbn:ANd9GcTmkw0Y-VH1zN_6DKfZsJcc07bMw3zIchs-cQLZDDb0TQRcLJLG6K_qtd_x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6096" y="297316"/>
            <a:ext cx="3157339" cy="2167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SOCIOLOŠKA PITANJA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b="1" dirty="0" smtClean="0"/>
              <a:t>Činjenična</a:t>
            </a:r>
            <a:r>
              <a:rPr lang="hr-HR" dirty="0" smtClean="0"/>
              <a:t> </a:t>
            </a:r>
            <a:r>
              <a:rPr lang="hr-HR" dirty="0"/>
              <a:t>– pitanja koja se odnose na činjenice u sociološkim  procesima i pojavama (najčešće radi statistike)</a:t>
            </a:r>
          </a:p>
          <a:p>
            <a:r>
              <a:rPr lang="hr-HR" b="1" dirty="0"/>
              <a:t>Komparativna</a:t>
            </a:r>
            <a:r>
              <a:rPr lang="hr-HR" dirty="0"/>
              <a:t> – pitanja radi usporedbe, da bi smo neke društvene pojave mogli poopćiti/generalizirati i svrstati u kategorije</a:t>
            </a:r>
          </a:p>
          <a:p>
            <a:r>
              <a:rPr lang="hr-HR" b="1" dirty="0"/>
              <a:t>Razvojna</a:t>
            </a:r>
            <a:r>
              <a:rPr lang="hr-HR" dirty="0"/>
              <a:t> – pitanja koja služe za određivanje opsega i smjera društvenih </a:t>
            </a:r>
            <a:r>
              <a:rPr lang="hr-HR" dirty="0" smtClean="0"/>
              <a:t>promjena</a:t>
            </a:r>
            <a:endParaRPr lang="hr-HR" dirty="0"/>
          </a:p>
          <a:p>
            <a:r>
              <a:rPr lang="hr-HR" b="1" dirty="0"/>
              <a:t>Teorijska</a:t>
            </a:r>
            <a:r>
              <a:rPr lang="hr-HR" dirty="0"/>
              <a:t> – služe za objašnjenje empirijski dobivenih činjenica</a:t>
            </a:r>
          </a:p>
          <a:p>
            <a:endParaRPr lang="hr-HR" dirty="0"/>
          </a:p>
        </p:txBody>
      </p:sp>
      <p:sp>
        <p:nvSpPr>
          <p:cNvPr id="17410" name="AutoShape 2" descr="data:image/jpeg;base64,/9j/4AAQSkZJRgABAQAAAQABAAD/2wCEAAkGBhQQEBQQEBIVEBURFA8UFRQQFA8SEhUQFxQXFRUYFxQXGykeFxwlHBUVHy8gJCcsLSwsFh4xNTAqNSYrLCkBCQoKDgwOGQ8PFywkHiEsMCw0LDUpLC8qKTUpKS41KjUuLiwxLC4yLCkuKS8yKiwtKTUpLCwtLSwvLCkwLCksKf/AABEIARkAswMBIgACEQEDEQH/xAAbAAEAAgMBAQAAAAAAAAAAAAAABQYCAwQHAf/EAD8QAAIBAgIHBQQHBwQDAAAAAAABAgMRBCEFBhIxUWFxE0GBkaEiQrHRBzJSYnLB4RYjM5KiwvAUFYKyQ1PS/8QAGwEBAAMAAwEAAAAAAAAAAAAAAAEFBgIDBAf/xAAwEQEAAgECBAQEBAcAAAAAAAAAAQIDBBEFEiExIkFRYRMygbFxkdHwBhQzQqHB4f/aAAwDAQACEQMRAD8A9xAAAAAAAAAAAAAACtaV1ik24UHsxV06mTbffsd1uflxPLqtXj0tOfJP6yLHOokrtpdWkYQxUJZKcX0lFlAq+07y9p8ZtyfmzROK4LyRQT/EHXpj6fj/AMHpYPOcPpSrS/h1JR5XvH+V5Fg0XrlGTUa6UH9tX2PFb4+q6FjpuL4c07W8M+/b8xZgfIyurrNPvXA+lwAAAAAAAAAAAAAAAAAAAAACG1m0h2dLs4u0qr2breo+8/LIqzyVkdOsGM28U13QewvBO/q2cc5GB4rqJz6ifSOkfT9RjORpnIynI0TkV9YGM5GmchKZgzviBOauayyw7VOo3Kk31cOa5cV5c7/Cakk07ppNNZpp7meRlv1I0xe+Gm915U78Pej+a8TRcK10xaMN56T29vYW8AGlAAAAAAAAAAAAAAAAAAAeYaXq7OJq37qtR/1No2ud8zZr5g3SxPae7Win/wA4pRkvLZfiROBxl1svet3QwGt080y2j0mR2Tkc1SRtnI52easD4ADmPjN+BxTpVYVF7koy8FvXirrxNB8ZziZrO8eQ9eTvmfTTg01TgnvUIX62RuPoMTvG4AAkAAAAAAAAAAAAAAEFrFrRHDexBdpUavb3Yrucvl8Ck6R1pxEvanWlG+6NN7C/pz82Vuo4liw25O8+wv2suhVi6EqeSkvapt901uvyeafU8fquVKbjJOEoNpp71Jb0d1LWnEwd4V6i5OcpryldPyN2Nx3+4Z1KahWirdtTXsTS3KrDufCSvwtbdVanPh1Hj+WY9e0jDCaRVTJ5S4ceh1dkzHCaOjRjfe++T3vkl3GNaq3yXAoLTXfw9h9ufDRPFRh9d2vu37/Ax/3Gn/7I+ZziszG+w6Ts0Ngu2xFOna6ck5fgjnL0y8UQdTTMb7ME6km0kop5t5JcX4I9L1N1elh6fa1rdtVS2kt1OG9QXxb730RY6HRWzZI5o8MdxYwAbIAAAAAAAAAAAAAAwq1NmLk/dTfkrmZrr0tqEo/aUl5qxE77dB5bWk6k5VJZym3J9WQGNq7VR8m4pdCYhpBR9momnHJ2s81kz5/uME7wpq795qKfpmfPYtaLTMxvI5MDoSUs6nsrh7z+RLx2YLZgllw3fqcTxcpb34LJG2DOu82t8wVJN5s0yRukiPxuM2fZjv73w/UViZ6QOvE6pYrE04So0tqLbd3KnC/dkpNXW/M+YP6L8ZN+2qdJcZT2n5QvfzMtXNcKuDez/FpN5wk93FwfuvlufqeoaI01SxVPtKMtpZXTylF8JLuNRoMOnyUiu87x5CF1Y1Bo4Jqo321VbpySUY/gj3Pm230LQAXlKVpG1YAAHMAAAAAAAAAAAAAAjNPaXWHp3X15XUF8W+S+RIVqyhFzk7KKbb5I850tpJ16rqPLuiuEe5f53squJ6z+Xx8tfmt29vf9BB6Ri9tt57Tcrvvb3+pxwZsxmk1Keys4q6cufLkYdm3mk30TZlIiYjqOinI6qcjg7TZ+tl1OXEY9yyWS9X1I5JsO3HaS92HjL5fMjTDaG0d1aRWOgyOrR+kamHqKpRk4SXetzXBrc1yZybR9uc4mazvA9a1W1yhjF2c7U6yWcfdlbe4N/Deue8sZ4LQruElODcZRacWt6azTPaNXtLrFYaFbc2rSS7qiykvPPo0aTQayc0cl+8f5EkAC0AAAAAAAAAAAADGrUUYuTyUU23ySuxvsKvrnpSyVCL32lPp7q/PwR59pnH7K7OLzlv5R/UldL6T2pVK8+9uXhuivgim1KznJylvbuYrNknU5rZZ7eX+h1YGhtyt3LN9CchU2en5EPSxsaCSldudm7e7Huv8AGxIuZ0ZImZ69h3SjfJq/XM5qujIS7tn8OXpuN1Cd4rll5fpY2Hm61noIDHYN0ms7p7n+TObaJvS0L0n92z9bfmQFz2Y55qjZc+3OnQ+iamKq9lSV3syk29yjFXu/Gy6tGjD4dy35L1OyazEc09hjc9B+ivH/AMag39ipFf0y/sKvDREJQaintd0rt58+6x0ag4t0sfCLy29um1ze71SO3RZ4rmiff7j2AAGwAAAAAAAAAAACF1vxfZ4WSW+o4w8Hm/RMmipfSDVtCjHjKo/JJf3Hi195pp7zHpt+fQeb6w4jKEON5PwyX9xHYOmm7v6sU5S6I7dM4aU5wlFOWWzlnZpt58N/ozTiqfZUtjvm87cF3f5zMtTaKREIRles5ycnvbuS+jMRtU7PfHLw7v8AORDuB0aOq7M7faVvHev85ndesTUWXAVN66P8n+R1kTg6tqi55ef62JYrstdpS1YqG1CS4xl8Cq7RbiF1c0I8VjIYf3dpufKlB+157uskejSVm88sCbq6Eq4fRHbwupYipTdW2T/0zTVNX4OTi3x2lwK7RrbKy3893ke64vAxq0pUZL2JxcGl3RatlwseIY/R8qFWdGf1qcnF8+DXJqz8S24hg+FFdu2237/EYf6mbae07rNZ7ui3I7ala1Sli45e3BVLe7UXf0a+Bwxhfcr9Dpw7teE09motmXTukuaeZTz6j27D1tuEZr3kn5q5sIXVCs5YSClnKHstrc9zv6k0bTT5Pi4q39YAAHeAAAAAAAABU/pCwzdKnUW6EpJ8lJK3rFLxLYa8Th41IOE4qUZKzT3NHRqcPxsVsfqPGZSIfGz2pclki/6a+jqrdvDVFOP2KnszXLa3S9CHwuqXZRdXF9ztGlGSe1L70ovKPR+RmqaDPF+Xl+vl+YquH0dOp9SLa47o36s7lq842lKed1lFX9X8iwylfuSSySikopcEluRhUjdNF3i4fjrHj6yK5KdnzT9UT8Z3Sa70mQOkI2n1zJXRtXapR5XXl+ljNazF8O0x6TsOksf0a6MUZ4rENZuoqceUdlVJebnH+UrhJ6K01Uw8JwpNJTd23G7UrJXXOySz4Hfwn+vvt2iRftI6Wp4eO1Vko8Fvk+kTzfWTGU8VX7ZU9j2VHN5ytezkl32y8Ec+KrSlJym3Jve5NtvxInG6SUco+0/RfM56zW5c8zj5eWI8vP6jrbtuy6GdF7Saeayefl8irxxEpVYttt7Ufj3IsuDf1v8Aj+fyK/Jj5IFr1U1hhho9jUTUXK6ne+zklZrhl3F6p1FJKUWpJq6ad01yZ5GWzUTGy2p0W7x2dtJ9z2knbrf0LfhmvtFowW7eXsLkADSgAAAAAAAAAcek8Rsxst8svDvA58bjtr2Y7u98f0KZpvF7dVruh7K6+8/P4Fgq1dmLlwTfkrlQeeb7/iB8Blsn1RAg9PULJS4P0f6r1MNAVrqUeDT88n8CW0nhdulJLfZtdVn+RWdGYtU6l3uaafxRnuKYfFMx5x9hZjdQWRwUccqjtSTqPkrJdXLcSeHpNL2rXe+17dM955+FafLGaMk12jqPlWgpJxe5lX0ngXSlZ5p7nxRb1E58fgFVg4vJ70+D+Rd6zSxmrvHzR+9hScPD95HrfyzLHgNz6r0X6nVpvU6OBo06sq3azqyslGNoKGy22m837ueW/cc2AXsdW/l+RmNXS2Pw27jpLPqFD99UfCml5yX/AMlYLlqBS9mrPjKEfJN/3InhtebU0+v2FsABtAAAAAAAAAKrrPp+lQk3Vmo2VoxWc5cbR78+/cWorentQMLi5SqSjKnUlvqU3Zt84u8X5Aeaaa16q1rworsYeDqSXN7kuS82cmE1pmsqkVNcY+zL5P0JrTH0VYmleVBxxMeC/d1Lfhk7PwfgU/FYSdKWxVhKnJe7OMoy8mELhg9M0quSnsv7M/ZfyfgyRUTzk68HperS+pN2+zL2o+T3eASvlv8AEm34LvKLjK23OUlFQTeSStl8z0TUWnXxE4VquHdOnH2lUb2YydnbZjLN52z3czD6R9WoRlHE04qPaNxqJbtu11K3FpO/RcWcZrE94HnMZWd07Nd6yfmW7V/SLrU2pZyg0m+Ke59cn5FcqYInNVMI49pN7nsxXVXb+K8zkhOqJkomSiJKyb4JhKv6w6YlWjSpPdRVVLmpSuvJJI+4SNqceifnmRGPlepJc0vyJyKsrcMjG8QvzZZn3+w+noGpdDZwqf25zl67P9p5+ep6JwvZUKdPvjCKf4rZ+tz08Gpvmtb0j7jrABqQAAAAAAAAAAA5sdo6nXjsVqcKseE4qS8L7jpAFE0x9EtCpeWGnLDv7LvUp+Te0vN9CQ1e+jnDYW05r/UVF79RLZT+7T3Lq7vmWsACqa9YhSjCgs3tbcuSSaXnd+RM6S0soXjDOXpH9eRVcTG8m29pvNt8QK9T0Vtvgu9kxRoKEVGKskblE+qIGCiJxyfRm1RPuyB54pbVfPvqf3FgNOndUavtYjDwc4J3ko3coPe2ks2u/Ldfgcej9LqS2ZtKXF7n8mY7Xae9LdYE/oXCdriKdPenJN/hXtS9Ez1Ep2omjc5YhrK2xDn3ya8kvMuJdcIw/Dw80/3fbyAAFuAAAAAAAAAAAAAAQul9NbN6dN57pSXdyXPmbdP6S7KCjF2lO+fCPe/yKqpgb3UNeyZQVzJRAwUTJRMlEysBgom7C4R1JKMd78kuLMsNhpVJbMVd+iXFlnwOBjSjZZt733t/IDPC4ZU4KEe71fezTU0NQlLblQpSk98nTpuV+rVzsBExE9x8hBJJJJJbkskl0PoBIAAAAAAAAAAAAAAAAp+sNbaryX2VGK8rv1bI06tJu9ep+Ofo7EVitLUaX8SrCL4XTl/KswhK0lkjMhcPrdhWku2UfxRqR9Wjvo6YoT+rWpy6ThfyuEus+pHyLvuz6ZnTo6F6sF95Pyz/ACAsWj8EqUEu95yfF/I6gAAAAAAAAAAAAAAAAAAAAAHyTsr8AIPS2peHxLbqdonJtvYrVoq73+ztbPoV7EfQ5hn/AA61aHV0pr/qn6kvU1oqP6sYx63k/wAjir6brST/AHjWT+raPwAgsR9DEv8Ax4tPlOk16qb+BHVfofxaaSqUJLjtVVbw2Cbhp7ELdWn4tS+JvjrXiF/5L9YU/wAkEOTRf0PONnWxUlxWHjs/1yf9pc9D6r0sLZwlVnJe9WrVan9LeyvIr0Nc663qnLrGS+Ejoo671LpSpwd2lk5L5hK4gAAAAAAAAAAAAAAAAAAAABqxcrU5vhGXwZtObSUrUaj+5P4MCkIxqbn0fwMjCr9V9H8AhFgAAIvNHwMJesAxg7pdEZAAAAAAAAAAAAAAAAAAAAOLTUrUKn4bebSO0jtPyth589hf1ICoGFb6r6P4GZrxH1JdGEIw+ABIfHuPp8YHqmGleEXxjH4G059Hu9Gm/uU/+qOgAAAAAAAAAAAAAAAAAfNnmz6AMNjmzTisAqsdiTlZ23PgdIAiP2ZpcZ+a+R8nqtSaabnnzXyJgAQH7FUONT+ZfIfsXQ4z/mXyJ8AQP7F0Pv8A836D9jMP9/8Am/QngBoo4RQioqUrRSSz7krI2KnzZmAMVDmz7Y+gAAAAAAAAD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790700"/>
            <a:ext cx="23907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Autofit/>
          </a:bodyPr>
          <a:lstStyle/>
          <a:p>
            <a:r>
              <a:rPr lang="hr-HR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Kulturne univerzalije:</a:t>
            </a:r>
            <a:br>
              <a:rPr lang="hr-HR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r-HR" sz="4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Organizirani i trajni obrasci društvenog života prisutni u svim društvima</a:t>
            </a:r>
          </a:p>
          <a:p>
            <a:r>
              <a:rPr lang="hr-HR" b="1" dirty="0" smtClean="0"/>
              <a:t>Kulturne konstante</a:t>
            </a:r>
          </a:p>
          <a:p>
            <a:r>
              <a:rPr lang="hr-HR" dirty="0" smtClean="0"/>
              <a:t>Formalni tipovi ponašanja koje nalazimo u svim kulturama</a:t>
            </a:r>
          </a:p>
          <a:p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jezik, glazba, ples, umjetnost, prehrambeni tabui, pogrebni obredi, prava vlasništva, vjerski običaji </a:t>
            </a:r>
            <a:r>
              <a:rPr lang="hr-H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sidekicking.com/wp-content/uploads/2012/08/Brand-Integrity-and-Company-Cultur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16632"/>
            <a:ext cx="5148064" cy="3429134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>Značajke </a:t>
            </a:r>
            <a:r>
              <a:rPr lang="hr-HR" b="1" dirty="0" smtClean="0"/>
              <a:t>svake </a:t>
            </a:r>
            <a:r>
              <a:rPr lang="hr-HR" b="1" dirty="0" smtClean="0"/>
              <a:t>kulture: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3501008"/>
            <a:ext cx="8496944" cy="3960440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hr-HR" sz="3800" b="1" dirty="0" smtClean="0">
                <a:solidFill>
                  <a:srgbClr val="C00000"/>
                </a:solidFill>
              </a:rPr>
              <a:t>Temelji </a:t>
            </a:r>
            <a:r>
              <a:rPr lang="hr-HR" sz="3800" b="1" dirty="0">
                <a:solidFill>
                  <a:srgbClr val="C00000"/>
                </a:solidFill>
              </a:rPr>
              <a:t>se na simbolima (simboli su mehanizam spremanja i prenošenja informacija</a:t>
            </a:r>
            <a:r>
              <a:rPr lang="hr-HR" sz="3800" b="1" dirty="0" smtClean="0">
                <a:solidFill>
                  <a:srgbClr val="C00000"/>
                </a:solidFill>
              </a:rPr>
              <a:t>)</a:t>
            </a:r>
          </a:p>
          <a:p>
            <a:pPr algn="ctr">
              <a:buNone/>
            </a:pPr>
            <a:endParaRPr lang="hr-HR" sz="3800" b="1" dirty="0">
              <a:solidFill>
                <a:srgbClr val="C00000"/>
              </a:solidFill>
            </a:endParaRPr>
          </a:p>
          <a:p>
            <a:pPr algn="ctr"/>
            <a:r>
              <a:rPr lang="hr-HR" sz="3800" b="1" dirty="0" smtClean="0">
                <a:solidFill>
                  <a:srgbClr val="C00000"/>
                </a:solidFill>
              </a:rPr>
              <a:t>Naučena </a:t>
            </a:r>
            <a:r>
              <a:rPr lang="hr-HR" sz="3800" b="1" dirty="0">
                <a:solidFill>
                  <a:srgbClr val="C00000"/>
                </a:solidFill>
              </a:rPr>
              <a:t>je (kultura se prenosi</a:t>
            </a:r>
            <a:r>
              <a:rPr lang="hr-HR" sz="3800" b="1" dirty="0" smtClean="0">
                <a:solidFill>
                  <a:srgbClr val="C00000"/>
                </a:solidFill>
              </a:rPr>
              <a:t>)</a:t>
            </a:r>
          </a:p>
          <a:p>
            <a:pPr algn="ctr">
              <a:buNone/>
            </a:pPr>
            <a:endParaRPr lang="hr-HR" sz="3800" b="1" dirty="0">
              <a:solidFill>
                <a:srgbClr val="C00000"/>
              </a:solidFill>
            </a:endParaRPr>
          </a:p>
          <a:p>
            <a:pPr algn="ctr"/>
            <a:r>
              <a:rPr lang="hr-HR" sz="3800" b="1" dirty="0" smtClean="0">
                <a:solidFill>
                  <a:srgbClr val="C00000"/>
                </a:solidFill>
              </a:rPr>
              <a:t>Zajednička </a:t>
            </a:r>
            <a:r>
              <a:rPr lang="hr-HR" sz="3800" b="1" dirty="0">
                <a:solidFill>
                  <a:srgbClr val="C00000"/>
                </a:solidFill>
              </a:rPr>
              <a:t>je (</a:t>
            </a:r>
            <a:r>
              <a:rPr lang="hr-HR" sz="3800" b="1" dirty="0" err="1">
                <a:solidFill>
                  <a:srgbClr val="C00000"/>
                </a:solidFill>
              </a:rPr>
              <a:t>pojednici</a:t>
            </a:r>
            <a:r>
              <a:rPr lang="hr-HR" sz="3800" b="1" dirty="0">
                <a:solidFill>
                  <a:srgbClr val="C00000"/>
                </a:solidFill>
              </a:rPr>
              <a:t> se prilagođavaju </a:t>
            </a:r>
            <a:r>
              <a:rPr lang="hr-HR" sz="3800" b="1" dirty="0" smtClean="0">
                <a:solidFill>
                  <a:srgbClr val="C00000"/>
                </a:solidFill>
              </a:rPr>
              <a:t>kulturi)</a:t>
            </a:r>
          </a:p>
          <a:p>
            <a:pPr algn="ctr">
              <a:buNone/>
            </a:pPr>
            <a:endParaRPr lang="hr-HR" sz="3800" b="1" dirty="0">
              <a:solidFill>
                <a:srgbClr val="C00000"/>
              </a:solidFill>
            </a:endParaRPr>
          </a:p>
          <a:p>
            <a:pPr algn="ctr"/>
            <a:r>
              <a:rPr lang="hr-HR" sz="3800" b="1" dirty="0" smtClean="0">
                <a:solidFill>
                  <a:srgbClr val="C00000"/>
                </a:solidFill>
              </a:rPr>
              <a:t>Usmjerena </a:t>
            </a:r>
            <a:r>
              <a:rPr lang="hr-HR" sz="3800" b="1" dirty="0">
                <a:solidFill>
                  <a:srgbClr val="C00000"/>
                </a:solidFill>
              </a:rPr>
              <a:t>je širenju (</a:t>
            </a:r>
            <a:r>
              <a:rPr lang="hr-HR" sz="3800" b="1" dirty="0" err="1">
                <a:solidFill>
                  <a:srgbClr val="C00000"/>
                </a:solidFill>
              </a:rPr>
              <a:t>komulativna</a:t>
            </a:r>
            <a:r>
              <a:rPr lang="hr-HR" sz="3800" b="1" dirty="0">
                <a:solidFill>
                  <a:srgbClr val="C00000"/>
                </a:solidFill>
              </a:rPr>
              <a:t> je</a:t>
            </a:r>
            <a:r>
              <a:rPr lang="hr-HR" sz="3800" b="1" dirty="0" smtClean="0">
                <a:solidFill>
                  <a:srgbClr val="C00000"/>
                </a:solidFill>
              </a:rPr>
              <a:t>)</a:t>
            </a:r>
          </a:p>
          <a:p>
            <a:pPr algn="ctr">
              <a:buNone/>
            </a:pPr>
            <a:endParaRPr lang="hr-HR" sz="3800" b="1" dirty="0">
              <a:solidFill>
                <a:srgbClr val="C00000"/>
              </a:solidFill>
            </a:endParaRPr>
          </a:p>
          <a:p>
            <a:pPr algn="ctr"/>
            <a:r>
              <a:rPr lang="hr-HR" sz="3800" b="1" dirty="0" smtClean="0">
                <a:solidFill>
                  <a:srgbClr val="C00000"/>
                </a:solidFill>
              </a:rPr>
              <a:t>Neprestano </a:t>
            </a:r>
            <a:r>
              <a:rPr lang="hr-HR" sz="3800" b="1" dirty="0">
                <a:solidFill>
                  <a:srgbClr val="C00000"/>
                </a:solidFill>
              </a:rPr>
              <a:t>se mijenja</a:t>
            </a:r>
          </a:p>
          <a:p>
            <a:endParaRPr lang="hr-HR" sz="3800" dirty="0"/>
          </a:p>
          <a:p>
            <a:pPr>
              <a:buNone/>
            </a:pPr>
            <a:r>
              <a:rPr lang="hr-HR" sz="3800" b="1" dirty="0" smtClean="0"/>
              <a:t>	</a:t>
            </a:r>
            <a:endParaRPr lang="hr-HR" sz="3800" dirty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KOMPONENTE KULTURE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/>
              <a:t>Razlika između simbola i znaka</a:t>
            </a:r>
            <a:r>
              <a:rPr lang="hr-HR" dirty="0" smtClean="0"/>
              <a:t> – znak je fiksan, te ima isto značenje u svakoj kulturi, dok su simboli za svaku kulturu jedinstveni (često isti simboli u dvije kulture imaju različito značenje).</a:t>
            </a:r>
          </a:p>
          <a:p>
            <a:r>
              <a:rPr lang="hr-HR" dirty="0" smtClean="0"/>
              <a:t>Komunikacija među životinjama temeljena na znakovima, dok je među ljudima prisutan </a:t>
            </a:r>
            <a:r>
              <a:rPr lang="hr-H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SIMBOLIČKI INTERAKCIONIZAM</a:t>
            </a:r>
            <a:endParaRPr lang="hr-H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1. JEZIK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/>
              <a:t>Jezik</a:t>
            </a:r>
            <a:r>
              <a:rPr lang="hr-HR" dirty="0"/>
              <a:t> je sredstvo kojim predstavljamo svijet oko sebe. On je </a:t>
            </a:r>
            <a:r>
              <a:rPr lang="hr-HR" dirty="0" err="1"/>
              <a:t>najbitnija</a:t>
            </a:r>
            <a:r>
              <a:rPr lang="hr-HR" dirty="0"/>
              <a:t> komponenta kulture.</a:t>
            </a:r>
          </a:p>
          <a:p>
            <a:endParaRPr lang="hr-HR" dirty="0"/>
          </a:p>
        </p:txBody>
      </p:sp>
      <p:pic>
        <p:nvPicPr>
          <p:cNvPr id="15362" name="Picture 2" descr="http://www.scilogs.com/a_mad_hemorrhage/files/languag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924944"/>
            <a:ext cx="3648075" cy="374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2. NORME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/>
              <a:t>Norme</a:t>
            </a:r>
            <a:r>
              <a:rPr lang="hr-HR" dirty="0"/>
              <a:t> su precizna pravila o ponašanju u različitim situacijama, jedinstvena u svakoj kulturi. Dijele se na: FOLKWAYS, MORES, </a:t>
            </a:r>
            <a:r>
              <a:rPr lang="hr-HR" dirty="0" smtClean="0"/>
              <a:t>ZAKONE</a:t>
            </a:r>
          </a:p>
          <a:p>
            <a:pPr>
              <a:buNone/>
            </a:pPr>
            <a:r>
              <a:rPr lang="hr-HR" dirty="0" smtClean="0"/>
              <a:t>Običajne norme: </a:t>
            </a:r>
            <a:endParaRPr lang="hr-HR" dirty="0"/>
          </a:p>
        </p:txBody>
      </p:sp>
      <p:pic>
        <p:nvPicPr>
          <p:cNvPr id="3074" name="Picture 2" descr="http://www.coolinarika.com/image/7cf40c61f87493e115a2e6e34102d744_view_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149080"/>
            <a:ext cx="3253383" cy="2444703"/>
          </a:xfrm>
          <a:prstGeom prst="rect">
            <a:avLst/>
          </a:prstGeom>
          <a:noFill/>
        </p:spPr>
      </p:pic>
      <p:pic>
        <p:nvPicPr>
          <p:cNvPr id="3076" name="Picture 4" descr="http://narodni.net/wp-content/uploads/2012/03/kumovi-kr%C5%A1tenj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3715934"/>
            <a:ext cx="3675533" cy="24482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Moral (</a:t>
            </a:r>
            <a:r>
              <a:rPr lang="hr-HR" dirty="0" err="1" smtClean="0"/>
              <a:t>lat.mores</a:t>
            </a:r>
            <a:r>
              <a:rPr lang="hr-HR" dirty="0" smtClean="0"/>
              <a:t> = običaji)</a:t>
            </a:r>
            <a:endParaRPr lang="hr-HR" dirty="0"/>
          </a:p>
        </p:txBody>
      </p:sp>
      <p:pic>
        <p:nvPicPr>
          <p:cNvPr id="22530" name="Picture 2" descr="http://romanhistorybooks.typepad.com/.a/6a00d8341c504553ef01156f2d7313970c-450w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636912"/>
            <a:ext cx="5256584" cy="33992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kandit.hr/upload/images/korporativne-vrijednosti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933056"/>
            <a:ext cx="5810250" cy="2686051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3. VRIJEDNOSTI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/>
              <a:t>Vrijednosti </a:t>
            </a:r>
            <a:r>
              <a:rPr lang="hr-HR" dirty="0"/>
              <a:t>su apstraktne ideje o tome što je ispravno. Služe kao mjerilo za dobro/loše, lijepo/ružno, </a:t>
            </a:r>
            <a:r>
              <a:rPr lang="hr-HR" dirty="0" err="1"/>
              <a:t>itd</a:t>
            </a:r>
            <a:r>
              <a:rPr lang="hr-HR" dirty="0"/>
              <a:t>. </a:t>
            </a:r>
            <a:r>
              <a:rPr lang="hr-HR" dirty="0" err="1"/>
              <a:t>.</a:t>
            </a:r>
            <a:r>
              <a:rPr lang="hr-HR" dirty="0"/>
              <a:t> Za razliku od normi, ne iznose direktno što je prihvatljivo/neprihvatljivo ponašanje. Jedinstvene su u svakoj kulturi</a:t>
            </a:r>
            <a:r>
              <a:rPr lang="hr-HR" dirty="0" smtClean="0"/>
              <a:t>.</a:t>
            </a:r>
          </a:p>
          <a:p>
            <a:r>
              <a:rPr lang="hr-HR" dirty="0" smtClean="0"/>
              <a:t>Vrijednosti danas, 2013.?</a:t>
            </a:r>
            <a:endParaRPr lang="hr-HR" dirty="0"/>
          </a:p>
          <a:p>
            <a:endParaRPr lang="hr-H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340</Words>
  <Application>Microsoft Office PowerPoint</Application>
  <PresentationFormat>Prikaz na zaslonu (4:3)</PresentationFormat>
  <Paragraphs>41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2" baseType="lpstr">
      <vt:lpstr>Office tema</vt:lpstr>
      <vt:lpstr>Sociološka pitanja i komponente kulture</vt:lpstr>
      <vt:lpstr>SOCIOLOŠKA PITANJA </vt:lpstr>
      <vt:lpstr>Kulturne univerzalije: </vt:lpstr>
      <vt:lpstr>Značajke svake kulture: </vt:lpstr>
      <vt:lpstr>KOMPONENTE KULTURE</vt:lpstr>
      <vt:lpstr>1. JEZIK</vt:lpstr>
      <vt:lpstr>2. NORME</vt:lpstr>
      <vt:lpstr>Slajd 8</vt:lpstr>
      <vt:lpstr>3. VRIJEDNOSTI</vt:lpstr>
      <vt:lpstr>4. RITUALI</vt:lpstr>
      <vt:lpstr>Slajd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Sociološka pitanja i komponente kulture</dc:title>
  <dc:creator>DarkoJadranka</dc:creator>
  <cp:lastModifiedBy>DarkoJadranka</cp:lastModifiedBy>
  <cp:revision>7</cp:revision>
  <dcterms:created xsi:type="dcterms:W3CDTF">2013-10-01T08:11:57Z</dcterms:created>
  <dcterms:modified xsi:type="dcterms:W3CDTF">2013-10-01T09:12:46Z</dcterms:modified>
</cp:coreProperties>
</file>