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sldIdLst>
    <p:sldId id="256" r:id="rId2"/>
    <p:sldId id="281" r:id="rId3"/>
    <p:sldId id="282" r:id="rId4"/>
    <p:sldId id="283" r:id="rId5"/>
    <p:sldId id="286" r:id="rId6"/>
    <p:sldId id="285" r:id="rId7"/>
    <p:sldId id="284" r:id="rId8"/>
    <p:sldId id="287" r:id="rId9"/>
    <p:sldId id="288" r:id="rId10"/>
    <p:sldId id="257" r:id="rId11"/>
    <p:sldId id="289" r:id="rId12"/>
    <p:sldId id="260" r:id="rId13"/>
    <p:sldId id="261" r:id="rId14"/>
    <p:sldId id="262" r:id="rId15"/>
    <p:sldId id="263" r:id="rId16"/>
    <p:sldId id="265" r:id="rId17"/>
    <p:sldId id="269" r:id="rId18"/>
    <p:sldId id="270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6858000" cy="9144000"/>
  <p:defaultTextStyle>
    <a:defPPr>
      <a:defRPr lang="sr-Latn-R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7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D7EE3-3CAE-43E2-9C6D-330A4A4F4603}" type="datetimeFigureOut">
              <a:rPr lang="hr-HR" smtClean="0"/>
              <a:pPr>
                <a:defRPr/>
              </a:pPr>
              <a:t>6.10.2013.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17E59-1554-4656-9D05-2DFBE05949A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D7EE3-3CAE-43E2-9C6D-330A4A4F4603}" type="datetimeFigureOut">
              <a:rPr lang="hr-HR" smtClean="0"/>
              <a:pPr>
                <a:defRPr/>
              </a:pPr>
              <a:t>6.10.2013.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17E59-1554-4656-9D05-2DFBE05949A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D7EE3-3CAE-43E2-9C6D-330A4A4F4603}" type="datetimeFigureOut">
              <a:rPr lang="hr-HR" smtClean="0"/>
              <a:pPr>
                <a:defRPr/>
              </a:pPr>
              <a:t>6.10.2013.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17E59-1554-4656-9D05-2DFBE05949A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D7EE3-3CAE-43E2-9C6D-330A4A4F4603}" type="datetimeFigureOut">
              <a:rPr lang="hr-HR" smtClean="0"/>
              <a:pPr>
                <a:defRPr/>
              </a:pPr>
              <a:t>6.10.2013.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17E59-1554-4656-9D05-2DFBE05949A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D7EE3-3CAE-43E2-9C6D-330A4A4F4603}" type="datetimeFigureOut">
              <a:rPr lang="hr-HR" smtClean="0"/>
              <a:pPr>
                <a:defRPr/>
              </a:pPr>
              <a:t>6.10.2013.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17E59-1554-4656-9D05-2DFBE05949A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D7EE3-3CAE-43E2-9C6D-330A4A4F4603}" type="datetimeFigureOut">
              <a:rPr lang="hr-HR" smtClean="0"/>
              <a:pPr>
                <a:defRPr/>
              </a:pPr>
              <a:t>6.10.2013.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17E59-1554-4656-9D05-2DFBE05949A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D7EE3-3CAE-43E2-9C6D-330A4A4F4603}" type="datetimeFigureOut">
              <a:rPr lang="hr-HR" smtClean="0"/>
              <a:pPr>
                <a:defRPr/>
              </a:pPr>
              <a:t>6.10.2013.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17E59-1554-4656-9D05-2DFBE05949A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D7EE3-3CAE-43E2-9C6D-330A4A4F4603}" type="datetimeFigureOut">
              <a:rPr lang="hr-HR" smtClean="0"/>
              <a:pPr>
                <a:defRPr/>
              </a:pPr>
              <a:t>6.10.2013.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17E59-1554-4656-9D05-2DFBE05949A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D7EE3-3CAE-43E2-9C6D-330A4A4F4603}" type="datetimeFigureOut">
              <a:rPr lang="hr-HR" smtClean="0"/>
              <a:pPr>
                <a:defRPr/>
              </a:pPr>
              <a:t>6.10.2013.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17E59-1554-4656-9D05-2DFBE05949A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D7EE3-3CAE-43E2-9C6D-330A4A4F4603}" type="datetimeFigureOut">
              <a:rPr lang="hr-HR" smtClean="0"/>
              <a:pPr>
                <a:defRPr/>
              </a:pPr>
              <a:t>6.10.2013.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17E59-1554-4656-9D05-2DFBE05949A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8D7EE3-3CAE-43E2-9C6D-330A4A4F4603}" type="datetimeFigureOut">
              <a:rPr lang="hr-HR" smtClean="0"/>
              <a:pPr>
                <a:defRPr/>
              </a:pPr>
              <a:t>6.10.2013.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17E59-1554-4656-9D05-2DFBE05949A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8D7EE3-3CAE-43E2-9C6D-330A4A4F4603}" type="datetimeFigureOut">
              <a:rPr lang="hr-HR" smtClean="0"/>
              <a:pPr>
                <a:defRPr/>
              </a:pPr>
              <a:t>6.10.2013.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E17E59-1554-4656-9D05-2DFBE05949A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hr/url?sa=i&amp;rct=j&amp;q=&amp;esrc=s&amp;frm=1&amp;source=images&amp;cd=&amp;cad=rja&amp;docid=L1jw5YIplIfIEM&amp;tbnid=_sOXHu1k1ZtQIM:&amp;ved=0CAUQjRw&amp;url=http%3A%2F%2Fgmeeuwsen.wordpress.com%2F2010%2F09%2F20%2Fkurt-vonneguts-slaughterhouse-5%2F&amp;ei=IsVRUsbEJcfXsgbzu4G4BA&amp;bvm=bv.53537100,d.Yms&amp;psig=AFQjCNHrNV30d6pDmq3Agn6fTNzRYzidYA&amp;ust=138117698478739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hr/url?sa=i&amp;rct=j&amp;q=&amp;esrc=s&amp;frm=1&amp;source=images&amp;cd=&amp;cad=rja&amp;docid=FxlQBs82oI0ppM&amp;tbnid=HGy8d_AG1a6EsM:&amp;ved=0CAUQjRw&amp;url=http%3A%2F%2Fwww.hipsterrunoff.com%2Fnode%2F7066&amp;ei=dMFRUvzFFsPVtAbs0YD4Cg&amp;bvm=bv.53537100,d.Yms&amp;psig=AFQjCNG7c7DpLxU7VQfM6NYM4gVM5uf8wQ&amp;ust=1381175998739156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google.hr/url?sa=i&amp;rct=j&amp;q=&amp;esrc=s&amp;frm=1&amp;source=images&amp;cd=&amp;cad=rja&amp;docid=dQ0dWuXQ4qFuJM&amp;tbnid=pDCeumsO2ACIhM:&amp;ved=0CAUQjRw&amp;url=http%3A%2F%2Fwww.teklic.hr%2Flifestyle%2Fevent%2Foliver-dragojevic-na-kkl-u%2F&amp;ei=G7xRUsrKLcmRtQbT74GADQ&amp;bvm=bv.53537100,d.Yms&amp;psig=AFQjCNEAZh_az5I9ZUr7u-kNMdPjBrwlew&amp;ust=13811746774535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hr/imgres?imgurl&amp;imgrefurl=http%3A%2F%2Fwww.fanpop.com%2Fclubs%2Fone-direction%2Fimages%2F33725848%2Ftitle%2Fone-direction-2013&amp;h=0&amp;w=0&amp;sz=1&amp;tbnid=a5lX5SVZlPuM3M&amp;tbnh=213&amp;tbnw=237&amp;zoom=1&amp;docid=p1fzHAixG1FGqM&amp;ei=e7xRUuvRKYXFtAbl9IDABw&amp;ved=0CAIQsCU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hr/url?sa=i&amp;rct=j&amp;q=&amp;esrc=s&amp;frm=1&amp;source=images&amp;cd=&amp;cad=rja&amp;docid=Ih9Jpf1rWkLNkM&amp;tbnid=78f2jNOfwtkJDM:&amp;ved=0CAUQjRw&amp;url=http%3A%2F%2Fwww.ekapija.ba%2FVijest%2Flicnosti%2Fjelena-rozga-pjevacica-od-malih-nogu-zeljela-biti-pjevacica-magazina%2F965&amp;ei=RrxRUsLtB4WStAao8YDgBQ&amp;bvm=bv.53537100,d.Yms&amp;psig=AFQjCNHXQrE5G7js4aa4ytw4TVoEHVzUVg&amp;ust=1381174719648613" TargetMode="External"/><Relationship Id="rId9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hyperlink" Target="http://www.google.hr/url?sa=i&amp;rct=j&amp;q=&amp;esrc=s&amp;frm=1&amp;source=images&amp;cd=&amp;cad=rja&amp;docid=P1Jt1TeiQ74nmM&amp;tbnid=NxPQvTOHX4GKqM:&amp;ved=0CAUQjRw&amp;url=http%3A%2F%2Fhr.wikipedia.org%2Fwiki%2FSubkultura&amp;ei=vr9RUq2yNMOJtQbH6IGIDg&amp;bvm=bv.53537100,d.bGE&amp;psig=AFQjCNEui-I6Vy3CUaNJbl5YmkrpfXUz-w&amp;ust=1381175611229674" TargetMode="External"/><Relationship Id="rId2" Type="http://schemas.openxmlformats.org/officeDocument/2006/relationships/hyperlink" Target="http://www.google.hr/url?sa=i&amp;rct=j&amp;q=&amp;esrc=s&amp;frm=1&amp;source=images&amp;cd=&amp;cad=rja&amp;docid=zmZGV4m_B14H0M&amp;tbnid=ElUCOrCE_UVcrM:&amp;ved=0CAUQjRw&amp;url=http%3A%2F%2Fpodcooltura.bloog.pl%2Fid%2C4317344%2Ctitle%2CSubkultura-gotycka%2Cindex.html&amp;ei=A79RUpelMcjAtAbEyYGYCQ&amp;bvm=bv.53537100,d.bGE&amp;psig=AFQjCNEtmVI-1VP2oKFmmYR9JyHq8qohWg&amp;ust=138117542166985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r/url?sa=i&amp;rct=j&amp;q=&amp;esrc=s&amp;frm=1&amp;source=images&amp;cd=&amp;cad=rja&amp;docid=q9rUK2Sy_bTn9M&amp;tbnid=zRvyZ4bhKLGQLM:&amp;ved=0CAUQjRw&amp;url=http%3A%2F%2Fwww.styl.mn52.info%2Ftag%2Fsubkultury&amp;ei=YL9RUs_3OIjXtQasyoDIBQ&amp;bvm=bv.53537100,d.bGE&amp;psig=AFQjCNEtmVI-1VP2oKFmmYR9JyHq8qohWg&amp;ust=1381175421669858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hr/url?sa=i&amp;rct=j&amp;q=&amp;esrc=s&amp;frm=1&amp;source=images&amp;cd=&amp;cad=rja&amp;docid=Lp71OS8gJtnTXM&amp;tbnid=dg5W_pvO7F9WYM:&amp;ved=0CAUQjRw&amp;url=http%3A%2F%2Fgorannecin.rs%2Fneonacisticka-subkultura-apoliticne-robne-marke%2F&amp;ei=Kb9RUqnEBYXLswaUlYCABg&amp;bvm=bv.53537100,d.bGE&amp;psig=AFQjCNEtmVI-1VP2oKFmmYR9JyHq8qohWg&amp;ust=138117542166985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www.google.hr/url?sa=i&amp;rct=j&amp;q=&amp;esrc=s&amp;frm=1&amp;source=images&amp;cd=&amp;cad=rja&amp;docid=hg_QuA7edJwt9M&amp;tbnid=_oigsK_CFDvkwM:&amp;ved=0CAUQjRw&amp;url=http%3A%2F%2Fwww.ffzg.unizg.hr%2Fiks%2FStudentskaMjesta.html&amp;ei=2L1RUuyrK8fXtQak-oHgBw&amp;bvm=bv.53537100,d.Yms&amp;psig=AFQjCNHJuSCT44TmxU0P8yodD2iUBZFQpA&amp;ust=138117509093469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r/url?sa=i&amp;rct=j&amp;q=&amp;esrc=s&amp;frm=1&amp;source=images&amp;cd=&amp;cad=rja&amp;docid=p-DXRz5WM7B8QM&amp;tbnid=Iccjdx3kRu1YuM:&amp;ved=0CAUQjRw&amp;url=http%3A%2F%2Fwww.index.hr%2Fsport%2Fclanak%2Ftorcida-i-bbb-nogomet-je-za-navijace-a-ne-za-guzonje%2F364090.aspx&amp;ei=dcJRUuCvNYnkswbD3oDoDQ&amp;psig=AFQjCNFtFDzuXmWxUNcmVu7r7urYLC5mFw&amp;ust=1381176302307598" TargetMode="External"/><Relationship Id="rId5" Type="http://schemas.openxmlformats.org/officeDocument/2006/relationships/image" Target="../media/image9.gif"/><Relationship Id="rId4" Type="http://schemas.openxmlformats.org/officeDocument/2006/relationships/hyperlink" Target="http://www.google.hr/url?sa=i&amp;rct=j&amp;q=&amp;esrc=s&amp;frm=1&amp;source=images&amp;cd=&amp;cad=rja&amp;docid=zGARRqJb3uqglM&amp;tbnid=4Iv8Vsye8BMhUM:&amp;ved=0CAUQjRw&amp;url=http%3A%2F%2Fwww.fanpop.com%2Fclubs%2Fthe-big-bang-theory%2Fimages%2F32625476%2Ftitle%2Ftbbt-photo&amp;ei=Lb5RUoXNFo7DswaEqYCQBA&amp;bvm=bv.53537100,d.Yms&amp;psig=AFQjCNE6-bwD_jAx6Yxpbzp6lpNGksebOg&amp;ust=138117517395224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hr/url?sa=i&amp;source=images&amp;cd=&amp;cad=rja&amp;docid=k82Y-th8-Zwr1M&amp;tbnid=T53tfCdwTbHJIM:&amp;ved=&amp;url=http%3A%2F%2Fwww.sova.uniri.hr%2F%3Fp%3D5422&amp;ei=7MNRUoibM4WWswbTs4DwDA&amp;psig=AFQjCNGRPhFgG8mOSOauQEY535glvaPdiA&amp;ust=138117668489678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hr/url?sa=i&amp;rct=j&amp;q=&amp;esrc=s&amp;frm=1&amp;source=images&amp;cd=&amp;cad=rja&amp;docid=8qtYrI0Rfb9bqM&amp;tbnid=psZNTGdUgtUPCM:&amp;ved=0CAUQjRw&amp;url=http%3A%2F%2Fwww.theguardian.com%2Fmusic%2Fmusicblog%2Bdavidbowie&amp;ei=pMNRUrm5MMXDtQat54GgDA&amp;psig=AFQjCNFLTkUDV8MtTfE13OQ4eHqotOWiRA&amp;ust=13811766020804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/>
              <a:t>Kultura, </a:t>
            </a:r>
            <a:r>
              <a:rPr lang="hr-HR" dirty="0" err="1" smtClean="0"/>
              <a:t>kontrakultura</a:t>
            </a:r>
            <a:r>
              <a:rPr lang="hr-HR" dirty="0" smtClean="0"/>
              <a:t>,</a:t>
            </a:r>
            <a:br>
              <a:rPr lang="hr-HR" dirty="0" smtClean="0"/>
            </a:br>
            <a:r>
              <a:rPr lang="hr-HR" dirty="0" err="1" smtClean="0"/>
              <a:t>subkultura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Sociologija, 4. razredi</a:t>
            </a:r>
            <a:endParaRPr lang="hr-H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dirty="0" smtClean="0"/>
              <a:t>Počeci proučavanja </a:t>
            </a:r>
            <a:r>
              <a:rPr lang="hr-HR" sz="4800" dirty="0" err="1" smtClean="0"/>
              <a:t>subkultura</a:t>
            </a:r>
            <a:endParaRPr lang="hr-HR" sz="4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600" dirty="0" smtClean="0">
                <a:latin typeface="+mj-lt"/>
              </a:rPr>
              <a:t>nalaze </a:t>
            </a:r>
            <a:r>
              <a:rPr lang="hr-HR" sz="3600" dirty="0">
                <a:latin typeface="+mj-lt"/>
              </a:rPr>
              <a:t>u dvadesetim </a:t>
            </a:r>
            <a:r>
              <a:rPr lang="hr-HR" sz="3600" dirty="0" smtClean="0">
                <a:latin typeface="+mj-lt"/>
              </a:rPr>
              <a:t>i tridesetim </a:t>
            </a:r>
            <a:r>
              <a:rPr lang="hr-HR" sz="3600" dirty="0">
                <a:latin typeface="+mj-lt"/>
              </a:rPr>
              <a:t>godinama </a:t>
            </a:r>
            <a:r>
              <a:rPr lang="hr-HR" sz="3600" dirty="0" smtClean="0">
                <a:latin typeface="+mj-lt"/>
              </a:rPr>
              <a:t>prošloga stoljeća</a:t>
            </a:r>
            <a:r>
              <a:rPr lang="hr-HR" sz="3600" dirty="0">
                <a:latin typeface="+mj-lt"/>
              </a:rPr>
              <a:t>, u radovima </a:t>
            </a:r>
            <a:r>
              <a:rPr lang="hr-HR" sz="3600" dirty="0" smtClean="0">
                <a:latin typeface="+mj-lt"/>
              </a:rPr>
              <a:t>čikaške škole</a:t>
            </a:r>
            <a:r>
              <a:rPr lang="hr-HR" sz="3600" dirty="0" smtClean="0">
                <a:latin typeface="+mj-lt"/>
              </a:rPr>
              <a:t>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600" dirty="0"/>
              <a:t>Tijekom godina </a:t>
            </a:r>
            <a:r>
              <a:rPr lang="hr-HR" sz="3600" dirty="0" err="1"/>
              <a:t>subkulture</a:t>
            </a:r>
            <a:r>
              <a:rPr lang="hr-HR" sz="3600" dirty="0"/>
              <a:t> su se nazivale različitim imenima poput „kulture mladih”, „životni stil”, „novi društveni pokreti” ili „</a:t>
            </a:r>
            <a:r>
              <a:rPr lang="hr-HR" sz="3600" dirty="0" err="1"/>
              <a:t>kontrakulture</a:t>
            </a:r>
            <a:r>
              <a:rPr lang="hr-HR" sz="3600" dirty="0"/>
              <a:t>”.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Subkultura</a:t>
            </a: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suprotnost potrošačkom društvu</a:t>
            </a:r>
            <a:endParaRPr lang="hr-H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060" name="Picture 4" descr="http://gmeeuwsen.files.wordpress.com/2010/09/jack_kerouac_on_the_roa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2371725" cy="3743325"/>
          </a:xfrm>
          <a:prstGeom prst="rect">
            <a:avLst/>
          </a:prstGeom>
          <a:noFill/>
        </p:spPr>
      </p:pic>
      <p:sp>
        <p:nvSpPr>
          <p:cNvPr id="6" name="Pravokutnik 5"/>
          <p:cNvSpPr/>
          <p:nvPr/>
        </p:nvSpPr>
        <p:spPr>
          <a:xfrm>
            <a:off x="3491880" y="1700808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800" dirty="0" smtClean="0"/>
              <a:t>“Kao </a:t>
            </a:r>
            <a:r>
              <a:rPr lang="hr-HR" sz="2800" dirty="0" smtClean="0"/>
              <a:t>predvodnik </a:t>
            </a:r>
            <a:r>
              <a:rPr lang="hr-HR" sz="2800" dirty="0" err="1" smtClean="0"/>
              <a:t>beat</a:t>
            </a:r>
            <a:r>
              <a:rPr lang="hr-HR" sz="2800" dirty="0" smtClean="0"/>
              <a:t> </a:t>
            </a:r>
            <a:r>
              <a:rPr lang="hr-HR" sz="2800" dirty="0" smtClean="0"/>
              <a:t>generacije (pedesete godine prošlog stoljeća) </a:t>
            </a:r>
            <a:r>
              <a:rPr lang="hr-HR" sz="2800" dirty="0" smtClean="0"/>
              <a:t>se, poput spomenutih glazbenika kasnije, zalagao za Ameriku ideja, ideala, filozofije i poezije, samospoznaje, glazbe, slobode, Ameriku otvorenu za drugo i drugačije, liberalnu, iskrenu, </a:t>
            </a:r>
            <a:r>
              <a:rPr lang="hr-HR" sz="2800" dirty="0" err="1" smtClean="0"/>
              <a:t>istinoljubivu..</a:t>
            </a:r>
            <a:r>
              <a:rPr lang="hr-HR" sz="2800" dirty="0" smtClean="0"/>
              <a:t>. </a:t>
            </a:r>
            <a:r>
              <a:rPr lang="hr-HR" sz="2800" smtClean="0"/>
              <a:t>“</a:t>
            </a:r>
            <a:r>
              <a:rPr lang="hr-HR" sz="2800" dirty="0" smtClean="0"/>
              <a:t/>
            </a:r>
            <a:br>
              <a:rPr lang="hr-HR" sz="2800" dirty="0" smtClean="0"/>
            </a:br>
            <a:endParaRPr lang="hr-HR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8000" smtClean="0"/>
              <a:t>Počeci istraživanja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Počeci istraživanja sežu daleko do čak 1955., do Alberta Cohena. On je delinkventnom subkulturom nazvao „kulturu škvadre”, nešto čemu se priklanjala većina muških adolescenata u Americi. On je tvrdio da su mladi iz radničkih i siromašnijih obitelji stvarali subkulture kao odgovor društvu (gdje nisu mogli uspjeti kako su željeli) te kao način i mjesto vlastite promocije.</a:t>
            </a:r>
            <a:endParaRPr lang="hr-HR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Svi autori koji su radili na teoriji delinkventne subkulture složili su se oko postojanja 3 tipa subkulture mladih: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1. kriminalna subkultura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2. konfliktna subkultura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dirty="0" smtClean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3. subkultura povlačenja</a:t>
            </a:r>
            <a:endParaRPr lang="hr-HR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271864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Kriminalna subkultura nazvana je još i subkulturom poluprofesionalnog lopova. Takve subkulture bave se kriminalnim aktivnostima, od sitnih krađa u dućanima pa sve do ubojstava.</a:t>
            </a:r>
            <a:endParaRPr lang="hr-HR" sz="3200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56992"/>
            <a:ext cx="38100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525963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Konfliktna subkultura je subkultura u kojoj se status i </a:t>
            </a:r>
            <a:r>
              <a:rPr lang="hr-HR" sz="3200" dirty="0">
                <a:latin typeface="+mj-lt"/>
              </a:rPr>
              <a:t>reputacija </a:t>
            </a:r>
            <a:r>
              <a:rPr lang="hr-HR" sz="3200" dirty="0" smtClean="0">
                <a:latin typeface="+mj-lt"/>
              </a:rPr>
              <a:t>stječu borbom s </a:t>
            </a:r>
            <a:r>
              <a:rPr lang="hr-HR" sz="3200" dirty="0">
                <a:latin typeface="+mj-lt"/>
              </a:rPr>
              <a:t>drugim </a:t>
            </a:r>
            <a:r>
              <a:rPr lang="hr-HR" sz="3200" dirty="0" smtClean="0">
                <a:latin typeface="+mj-lt"/>
              </a:rPr>
              <a:t>sličnim </a:t>
            </a:r>
            <a:r>
              <a:rPr lang="hr-HR" sz="3200" dirty="0">
                <a:latin typeface="+mj-lt"/>
              </a:rPr>
              <a:t>skupinama, </a:t>
            </a:r>
            <a:r>
              <a:rPr lang="hr-HR" sz="3200" dirty="0" smtClean="0">
                <a:latin typeface="+mj-lt"/>
              </a:rPr>
              <a:t>tučnjavama </a:t>
            </a:r>
            <a:r>
              <a:rPr lang="hr-HR" sz="3200" dirty="0">
                <a:latin typeface="+mj-lt"/>
              </a:rPr>
              <a:t>i zaposjedanjem </a:t>
            </a:r>
            <a:r>
              <a:rPr lang="hr-HR" sz="3200" dirty="0" smtClean="0">
                <a:latin typeface="+mj-lt"/>
              </a:rPr>
              <a:t>teritorija. To izvrsno portretiraju i današnje ulične bande (npr. Bloods i Crips u Los Angelesu).</a:t>
            </a:r>
            <a:endParaRPr lang="hr-HR" sz="3200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276872"/>
            <a:ext cx="3246120" cy="39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Posljednji navedeni tip subkulture je subkultura povlačenja. Ona se uglavnom odnosi na konzumacije opojnih sredstava, prvenstveno droga.</a:t>
            </a:r>
            <a:endParaRPr lang="hr-HR" sz="3200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381952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8000" smtClean="0"/>
              <a:t>Kontrakultura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Kontrakultura je pojam koji nastaje šezdesetih godina prošloga stoljeća. Milton Yinger </a:t>
            </a:r>
            <a:r>
              <a:rPr lang="hr-HR" sz="3200" dirty="0">
                <a:latin typeface="+mj-lt"/>
              </a:rPr>
              <a:t>je predlagao razlikovanje pojmova subkultura i </a:t>
            </a:r>
            <a:r>
              <a:rPr lang="hr-HR" sz="3200" dirty="0" smtClean="0">
                <a:latin typeface="+mj-lt"/>
              </a:rPr>
              <a:t>kontrakultura. </a:t>
            </a:r>
            <a:r>
              <a:rPr lang="pl-PL" sz="3200" dirty="0">
                <a:latin typeface="+mj-lt"/>
              </a:rPr>
              <a:t>On je </a:t>
            </a:r>
            <a:r>
              <a:rPr lang="pl-PL" sz="3200" dirty="0" smtClean="0">
                <a:latin typeface="+mj-lt"/>
              </a:rPr>
              <a:t>želio </a:t>
            </a:r>
            <a:r>
              <a:rPr lang="pl-PL" sz="3200" dirty="0">
                <a:latin typeface="+mj-lt"/>
              </a:rPr>
              <a:t>naglasiti konfliktne situacije u kojima </a:t>
            </a:r>
            <a:r>
              <a:rPr lang="pl-PL" sz="3200" dirty="0" smtClean="0">
                <a:latin typeface="+mj-lt"/>
              </a:rPr>
              <a:t>prepoznajemo kontrakulturu</a:t>
            </a:r>
            <a:r>
              <a:rPr lang="pl-PL" sz="3200" dirty="0">
                <a:latin typeface="+mj-lt"/>
              </a:rPr>
              <a:t>, a za niz </a:t>
            </a:r>
            <a:r>
              <a:rPr lang="pl-PL" sz="3200" dirty="0" smtClean="0">
                <a:latin typeface="+mj-lt"/>
              </a:rPr>
              <a:t>subkultura je tvrdio </a:t>
            </a:r>
            <a:r>
              <a:rPr lang="pl-PL" sz="3200" dirty="0">
                <a:latin typeface="+mj-lt"/>
              </a:rPr>
              <a:t>da </a:t>
            </a:r>
            <a:r>
              <a:rPr lang="pl-PL" sz="3200" dirty="0" smtClean="0">
                <a:latin typeface="+mj-lt"/>
              </a:rPr>
              <a:t>je </a:t>
            </a:r>
            <a:r>
              <a:rPr lang="nn-NO" sz="3200" dirty="0" smtClean="0">
                <a:latin typeface="+mj-lt"/>
              </a:rPr>
              <a:t>rije</a:t>
            </a:r>
            <a:r>
              <a:rPr lang="hr-HR" sz="3200" dirty="0" smtClean="0">
                <a:latin typeface="+mj-lt"/>
              </a:rPr>
              <a:t>č</a:t>
            </a:r>
            <a:r>
              <a:rPr lang="nn-NO" sz="3200" dirty="0" smtClean="0">
                <a:latin typeface="+mj-lt"/>
              </a:rPr>
              <a:t> </a:t>
            </a:r>
            <a:r>
              <a:rPr lang="nn-NO" sz="3200" dirty="0">
                <a:latin typeface="+mj-lt"/>
              </a:rPr>
              <a:t>o "kulturama unutar kulture".</a:t>
            </a:r>
            <a:endParaRPr lang="hr-HR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43681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8000" dirty="0" smtClean="0"/>
              <a:t>Birminghemska škola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dirty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dirty="0" smtClean="0">
                <a:latin typeface="+mj-lt"/>
              </a:rPr>
              <a:t>Birminghamski su </a:t>
            </a:r>
            <a:r>
              <a:rPr lang="hr-HR" dirty="0">
                <a:latin typeface="+mj-lt"/>
              </a:rPr>
              <a:t>autori govorili o kontradikcijama </a:t>
            </a:r>
            <a:r>
              <a:rPr lang="hr-HR" dirty="0" smtClean="0">
                <a:latin typeface="+mj-lt"/>
              </a:rPr>
              <a:t>kapitalizma, dvostrukoj </a:t>
            </a:r>
            <a:r>
              <a:rPr lang="hr-HR" dirty="0">
                <a:latin typeface="+mj-lt"/>
              </a:rPr>
              <a:t>artikulaciji otpora u subkulturi (prema </a:t>
            </a:r>
            <a:r>
              <a:rPr lang="hr-HR" dirty="0" smtClean="0">
                <a:latin typeface="+mj-lt"/>
              </a:rPr>
              <a:t>matičnoj,roditeljskoj </a:t>
            </a:r>
            <a:r>
              <a:rPr lang="hr-HR" dirty="0">
                <a:latin typeface="+mj-lt"/>
              </a:rPr>
              <a:t>kulturi </a:t>
            </a:r>
            <a:r>
              <a:rPr lang="hr-HR" dirty="0" smtClean="0">
                <a:latin typeface="+mj-lt"/>
              </a:rPr>
              <a:t>radničke </a:t>
            </a:r>
            <a:r>
              <a:rPr lang="hr-HR" dirty="0">
                <a:latin typeface="+mj-lt"/>
              </a:rPr>
              <a:t>klase i prema dominantnoj </a:t>
            </a:r>
            <a:r>
              <a:rPr lang="hr-HR" dirty="0" smtClean="0">
                <a:latin typeface="+mj-lt"/>
              </a:rPr>
              <a:t>kulturi uopće). Oni vide subkulturizaciju kao odgovor na strukturu društva.</a:t>
            </a:r>
            <a:endParaRPr lang="hr-H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Rave pokret – </a:t>
            </a:r>
            <a:r>
              <a:rPr lang="hr-HR" sz="3200" dirty="0">
                <a:latin typeface="+mj-lt"/>
              </a:rPr>
              <a:t>to </a:t>
            </a:r>
            <a:r>
              <a:rPr lang="hr-HR" sz="3200" dirty="0" smtClean="0">
                <a:latin typeface="+mj-lt"/>
              </a:rPr>
              <a:t>je </a:t>
            </a:r>
            <a:r>
              <a:rPr lang="hr-HR" sz="3200" dirty="0">
                <a:latin typeface="+mj-lt"/>
              </a:rPr>
              <a:t>subkultura, ali nije (kao što su tvrdili u Birminghamu) obuhvaćao manjinu ljudi već je postao masovni fenomen</a:t>
            </a:r>
            <a:r>
              <a:rPr lang="hr-HR" sz="3200" dirty="0" smtClean="0">
                <a:latin typeface="+mj-lt"/>
              </a:rPr>
              <a:t>. Također, u tom pokretu su žene igrale značajnu ulogu, dok su prijašnje subkulture poput skinheadsa, punkera i modsa bile smatrane isključivo maskulinističkima.</a:t>
            </a:r>
            <a:endParaRPr lang="hr-HR" sz="3200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800" dirty="0" smtClean="0"/>
              <a:t>“ </a:t>
            </a:r>
            <a:r>
              <a:rPr lang="hr-HR" sz="2800" dirty="0" err="1" smtClean="0"/>
              <a:t>Subkultura</a:t>
            </a:r>
            <a:r>
              <a:rPr lang="hr-HR" sz="2800" dirty="0" smtClean="0"/>
              <a:t> je skup normi, vrijednosti i obrazaca ponašanja što razlikuje grupu ljudi od ostalih članova društva. “ </a:t>
            </a:r>
          </a:p>
          <a:p>
            <a:r>
              <a:rPr lang="hr-HR" sz="2800" dirty="0" smtClean="0"/>
              <a:t>  U drugoj polovici 60- </a:t>
            </a:r>
            <a:r>
              <a:rPr lang="hr-HR" sz="2400" dirty="0" smtClean="0"/>
              <a:t>tih </a:t>
            </a:r>
            <a:r>
              <a:rPr lang="hr-HR" sz="2800" dirty="0" smtClean="0"/>
              <a:t>godina prošlog stoljeća klima u društvu je </a:t>
            </a:r>
            <a:r>
              <a:rPr lang="hr-HR" sz="2800" dirty="0" smtClean="0"/>
              <a:t>bila </a:t>
            </a:r>
            <a:r>
              <a:rPr lang="hr-HR" sz="2800" dirty="0" smtClean="0"/>
              <a:t>povoljna za nastajanje mnogih društvenih pokreta. Od tog razdoblja </a:t>
            </a:r>
            <a:r>
              <a:rPr lang="hr-HR" sz="2800" dirty="0" err="1" smtClean="0"/>
              <a:t>subkultura</a:t>
            </a:r>
            <a:r>
              <a:rPr lang="hr-HR" sz="2800" dirty="0" smtClean="0"/>
              <a:t> postaje pojam u sociologiji.</a:t>
            </a:r>
          </a:p>
          <a:p>
            <a:pPr>
              <a:buNone/>
            </a:pPr>
            <a:r>
              <a:rPr lang="hr-HR" sz="2800" dirty="0" smtClean="0"/>
              <a:t> </a:t>
            </a:r>
            <a:endParaRPr lang="hr-H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2800" dirty="0" smtClean="0">
                <a:latin typeface="+mj-lt"/>
              </a:rPr>
              <a:t>Možda i najvažnija karakteristika tog rave pokreta je bila ta, da to nisu bili samo siromašniji ljudi ili ljudi iz radničkih klasa, već su se unutar njega našle sve klase.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dirty="0">
              <a:latin typeface="+mj-lt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429000"/>
            <a:ext cx="3724275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8000" smtClean="0"/>
              <a:t>Hrvatska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Istraživanje i proučavanje subkultura u Hrvatskoj započelo je negdje sedamdesetih godina 20. stoljeća. Prvi pokazatelji subkulture u Hrvatskoj su bili „street corner” mladići, skupine dječaka iz ulice ili iz kvarta.</a:t>
            </a:r>
            <a:endParaRPr lang="hr-HR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Subkulture u Hrvatskoj sedamdesetih, osamdesetih i devedesetih godina dijelimo na nekoliko skupina – štemere, hašomane, šminkere, punkere, metalce, darkere, rapere, skinheadse i skejtere.</a:t>
            </a:r>
            <a:endParaRPr lang="hr-HR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mtClean="0"/>
              <a:t>Štemeri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Štemeri sežu još iz sedamdesetih godina 20. stoljeća. Njihove karakteristike su to da su isključivo maskulinistički te nerijetko i nasilni prema ostalim skupinama.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dirty="0">
              <a:latin typeface="+mj-lt"/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hr-HR" sz="3200" dirty="0">
              <a:latin typeface="+mj-lt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949700"/>
            <a:ext cx="47625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mtClean="0"/>
              <a:t>Hašomani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hr-HR" sz="3200" dirty="0" smtClean="0">
                <a:latin typeface="+mj-lt"/>
              </a:rPr>
              <a:t>Ovako su bili nazivani ljudi u koji su slušali rock i konzumirali opojna sredstva tijekom 1970.-ih. To su im ujedino i jedine karakteristike.</a:t>
            </a:r>
            <a:endParaRPr lang="hr-HR" sz="3200" dirty="0">
              <a:latin typeface="+mj-lt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08363"/>
            <a:ext cx="30480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MAINSTREAM</a:t>
            </a:r>
            <a:r>
              <a:rPr lang="hr-HR" dirty="0" smtClean="0"/>
              <a:t> =</a:t>
            </a:r>
          </a:p>
          <a:p>
            <a:pPr>
              <a:buNone/>
            </a:pPr>
            <a:r>
              <a:rPr lang="hr-BA" dirty="0" smtClean="0"/>
              <a:t>	izraz koji u najširem smislu označava mišljenje, odnosno svjetonazor koji dijeli većina stanovnika nekog područja, zajednice, kulture ili države.</a:t>
            </a:r>
          </a:p>
          <a:p>
            <a:r>
              <a:rPr lang="hr-BA" b="1" dirty="0" smtClean="0"/>
              <a:t>Srednja struja</a:t>
            </a:r>
          </a:p>
          <a:p>
            <a:r>
              <a:rPr lang="hr-BA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Konformizam</a:t>
            </a:r>
          </a:p>
          <a:p>
            <a:r>
              <a:rPr lang="hr-BA" dirty="0" smtClean="0"/>
              <a:t>“ići niz dlaku”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/>
          <a:lstStyle/>
          <a:p>
            <a:r>
              <a:rPr lang="hr-HR" dirty="0" err="1" smtClean="0"/>
              <a:t>Mainstream</a:t>
            </a:r>
            <a:endParaRPr lang="hr-HR" dirty="0"/>
          </a:p>
        </p:txBody>
      </p:sp>
      <p:pic>
        <p:nvPicPr>
          <p:cNvPr id="1026" name="Picture 2" descr="http://www.teklic.hr/wp-content/uploads/2011/06/oliver_dragojev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936115" cy="2621286"/>
          </a:xfrm>
          <a:prstGeom prst="rect">
            <a:avLst/>
          </a:prstGeom>
          <a:noFill/>
        </p:spPr>
      </p:pic>
      <p:pic>
        <p:nvPicPr>
          <p:cNvPr id="1028" name="Picture 4" descr="http://backend.ekapija.ba/Uploads/Article/Images/jelena_rozga_25121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16632"/>
            <a:ext cx="3998196" cy="2663205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RciR4YiKD7EgeuqpKG5FmrzkPra5hKv8tqMrvzC238jisU8w2YYPa2GO8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645024"/>
            <a:ext cx="2952328" cy="2653360"/>
          </a:xfrm>
          <a:prstGeom prst="rect">
            <a:avLst/>
          </a:prstGeom>
          <a:noFill/>
        </p:spPr>
      </p:pic>
      <p:pic>
        <p:nvPicPr>
          <p:cNvPr id="1032" name="Picture 8" descr="http://www.hipsterrunoff.com/sites/default/files/imagecache/800/61868cc37ca8a404_Zooey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2996952"/>
            <a:ext cx="514350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</a:t>
            </a:r>
            <a:r>
              <a:rPr lang="hr-HR" dirty="0" err="1" smtClean="0"/>
              <a:t>ubkultura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62" name="Picture 2" descr="http://img.interia.pl/wiadomosci/nimg/Gotycko_253518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2466975" cy="3743325"/>
          </a:xfrm>
          <a:prstGeom prst="rect">
            <a:avLst/>
          </a:prstGeom>
          <a:noFill/>
        </p:spPr>
      </p:pic>
      <p:pic>
        <p:nvPicPr>
          <p:cNvPr id="40964" name="Picture 4" descr="http://media.gorannecin.rs/2010/05/Neonacisti%C4%8Dka-subkultura-apoliti%C4%8Dne-robne-mark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340768"/>
            <a:ext cx="5619750" cy="3333750"/>
          </a:xfrm>
          <a:prstGeom prst="rect">
            <a:avLst/>
          </a:prstGeom>
          <a:noFill/>
        </p:spPr>
      </p:pic>
      <p:sp>
        <p:nvSpPr>
          <p:cNvPr id="40966" name="AutoShape 6" descr="http://www.styl.mn52.info/wp-content/uploads/2009/12/a10-300x272.jpg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1241425"/>
            <a:ext cx="2857500" cy="2590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0968" name="AutoShape 8" descr="http://www.styl.mn52.info/wp-content/uploads/2009/12/a10-300x272.jpg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1241425"/>
            <a:ext cx="2857500" cy="2590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0970" name="AutoShape 10" descr="a10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2590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0972" name="AutoShape 12" descr="a10"/>
          <p:cNvSpPr>
            <a:spLocks noChangeAspect="1" noChangeArrowheads="1"/>
          </p:cNvSpPr>
          <p:nvPr/>
        </p:nvSpPr>
        <p:spPr bwMode="auto">
          <a:xfrm>
            <a:off x="63500" y="-136525"/>
            <a:ext cx="2857500" cy="2590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0974" name="Picture 14" descr="http://upload.wikimedia.org/wikipedia/commons/5/52/Bleach_hawk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3114675"/>
            <a:ext cx="49911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Subkultura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8914" name="AutoShape 2" descr="data:image/jpeg;base64,/9j/4AAQSkZJRgABAQAAAQABAAD/2wCEAAkGBhQSEBUUEhQVFBUWFRYXGBgYFRscGBgYGRkaGBgYFxwZHCYfGBojHB0UHy8gIycpLCwtGB4xNTAqNSYsLCkBCQoKDgwOGg8PGCklHyQsLCwsLSksKiw1KSksLTMsLCwsNCwsNSwsLSwpKSkqLCwpLCkpKTQsLSwsKiwsKSkpLP/AABEIALQBFwMBIgACEQEDEQH/xAAcAAACAgMBAQAAAAAAAAAAAAAABgUHAQMEAgj/xABVEAABAgMEBAcHDgwGAwADAAABAgMABBEFEiExBgdBURMiYXGBkaEUFjJUlLHSIzM1QlJicnSSsrPB1PAIFRgkJTRzgpOiw9NDY4TR4fFTg8IXNlX/xAAaAQEAAwEBAQAAAAAAAAAAAAAAAwQFAQIG/8QANhEAAgEDAgIGCAYCAwAAAAAAAAECAwQRBTEhsRIyYXGBoRMzQVGRwdHwBhQVIjThI4JCcnP/2gAMAwEAAhEDEQA/AK5s6z5Juz25mabmHVuTDzQDTyGwA2hpVSFNqqTfPVHju6yfFZ3ytr7PHme9hZX47N/RS0LEANPd1k+KzvlbX2eDu6yfFZ3ytr7PCtBADT3dZPis75W19ng7usnxWd8ra+zwrQQA093WT4rO+VtfZ4O7rJ8VnfK2vs8K0ZgBo7usnxWd8ra+zwd3WT4rO+VtfZ4mrO1ZyqZVh60LQTJqfQXENFq8rg60SrBW0Y5bY0uaJ2NstlXkDx7RAEX3dZPis75W19ng7usnxWd8ra+zxtc0dsyuFqk8vcLoHz69kY72bO//AKyOmTmPqBgDX3dZPis75W19ng7usnxWd8ra+zwL0ZkdlqtH/SzP9uBvRuQ22mn92UfPnAPZAB3dZPis75W19ng7usnxWd8ra+zx3yOgUs+m8zOvOAe4s58jpINB0kR1ymq5larvdiq1oQhhC1AUrVSEvlwfIgMkL3dZPis75W19ng7usnxWd8ra+zxP2zq3kpNtK5mamUpXeuESiePTcOFJH792EG0eCvkMFwoGRcCQo8pCSQnmqeeAJ/u6yfFZ3ytr7PHpudsivGlp4Dkmmj/QEKkdEhILecS20kqWo0AH3wG0nZHG0llnUsvCHeVlrDcpQTaTuVMoT52KdsTLWhdlKFQmb8pbp1hmFaY1ZzKRgW1HaAT5yKRFrsacljUIdRyoqR1pNIgp3VGp1Zp+JZnZ14LMoMtOR1Z2Mvw1zjZ5XEFPyktHtAidldQllOi829MLG9LzZ8zcUrKaazLZ4xC/hJoetND1xPWfrJAIK0rQR7ZJrTl2ERYKpaf5O9m+7mv4qP7cH5O9ne7mv4qP7cQ1ia2zkmYSv3rgx61XVHrh1s/WW2qgeRd98g3h1GhHbAEH+TvZ3u5r+Kj+3B+TvZ3u5r+Kj+3FgyFvMPetuoUfc1or5JoeyJCsAVd+TvZ3u5r+Kj+3B+TvZ3u5r+Kj+3FowQBV35O9ne7mv4qP7cH5O9ne7mv4qP7cWjBAFXfk72d7ua/io/twfk72d7ua/io/txaMEAfMuuHV5LWX3N3MXTwvC3uEWFeBcpSiRTwj2QQz/hMZyP8AqP6UEAVtPewsr8dm/opaFiGee9hZX47N/RS0LEAEEEEAEEEEAENWrvRlM3N3n+LKy6S/MKOQaRjd51HCmdK7ogLJs5Uw+0yjwnXENp3VWoJFeTGL7t3RRpmznZZlLjcmmgmHW7vCKUlSUl568kqeAVxy2i6AgE3jUJAFLaZ6ULn5xyYULoNEto2NtpwQgcwxNNpJ2xH2TJIdcCFuFsEK4wbUvECoF1OOJ2jLdE61q2nVWiqQShPDoF5XHFwIwIcve5opJyrjlXCLksPUTJy7IM04XFgXlr4qUpNMaFQNEjeefkAFONaC32lOJmGkgf8AlPBBWeCb5vZ0FSkDHOFZSY+rpPVRZqaHgEObarCVgg84p0ikVhrw1bsSiG5qUQGkKVwTjaa3QogqSsY4VoUkZeDywBT8ZBjAENGi+gD822t9XqMq2CpbyqAUGxu8pIWr94JG0iANuiynppwNeHRJVeWjhQhIzupcPBpHKRhSGic09lZNvg2azz6TxVOKrLNkYAhN0BZGNLiUjHwjCPa+kNUGXlxwUuKAgKqp0j27ygAFmuISAEjDAkVMETHWziWDrtW1XJl1Tryr61mqjQDHkAAAHII44zGI4dM1i2NSFhJWmYmFCpBS0k7qgqXTn4g64qaL01D/AKi98YP0aIxNdqSp2U3HsXmT27xUTG12zgK1644nrK5OyEDXvbC+6GZcKIbDQcKRkpalKSCd9AnDnO+K6kdIZln1l95vkS4oDqBpGHZaNUr28a3pMN8cY/s1f1SVOWMF1z+izTnhtpVzpBPWcYXJ7VowrwUqR8FR+usKsnrSnkeE4lwf5jaT2poe2J2T1ymlHpZJ5W3CP5VBXni2rLUaHUlnuf1wWf1K2q+tivFERaOrVxOLawoblCh6xUeaI38Wz0t4IcAHuTeT1Y+aLClNZci54RcaPv26jrQVeaJeWnJZ/wBaeaXyBab3ySQrsiVajeUfXU38PmuBz8tYV+q8Psf1KuldOn0GjqQqn7qvMR2Q5WHrkU3QcK4jkWL6Ob21OikTs7o22vw0JV8JIPnhcntWzCvBSUfBP1GsW6Wt0ZdZNENTRpb0pp9/D6lgWfrdLiOKllxVR4KyMNtRxiDTblDdI6cSrv8AiXD78UHysUjrj5xndWzqDVpwHdUEHrFY5gbRlj7dQG/jj0o0qd3QqdWaM+rp9zT60H4ceR9aNuhQBBBByINQeYx6j5bsfWg9LqxSttW0oURX4SFZ9JMWPYOvFC6BxTaj771NXWeKeiLRSaxuW7BEBZ2msu6ASSivuhUfKTUddImmJpCxVCkqHvSD5oHCkfwmM5H/AFH9KCD8JfOR/wBR/SggCtp72Flfjs39FLRw6L6JTNoPcFKt31ZqJNEoHulqOAHadgMNNh6KuT1ky6UlLbTc3NreeXg2y3wUvVSjvzonM05yOTSPThDbPcNl3mZQeG5k9NKyLjhzCTsRhhn7kAdVq6F2XJepzVordfpxkyrKVpbVuUpSgDQ1wqk4bIihoMH2Vu2fMJm+DTecaKC3MJG1QbJUHEjehR5oVKx12Tarss8h5lZQ42q8lQ2H6wRgRtBIgDjiesXQ96alJmYZF/uYt30AcYoWFkqTvu3RUbjXZDdatiyNreryTyWJ55N5UiUkJU8mpc4NZ4ovDjJG07icNOg+kb1m2dNPNcVxE7KJUlQIChdevtrGeym8c4gBHsS0zLTLL6RUtOocA33FBVOmlOmPpVltU260hl5xMq4S+4lLKSlxJ4N9LbjijVu824wm6AbwDnLFP6a6LMTMv+NLMHqCj+cMDwpZw4k0H+GT0CopgaJsDVzZM2t+QeLjjTAs9svNhZAWpCnGpe8kHa3cWN4QRyR0G/VyBMaQ2tM4+pkMCu69d/ojriyrYslmYQEvMofCTeCFpCheAIyVhWhOcROj+hyZSdnZhBFJtTSqbQpN8rrhTEqr98eiUstxlxaW1KVVF5TryluFTiiQABeAShIBJSi6DeTSkcBUlrWjPSdqCXstmZQlwJow7iynjE1ZqsoQggLBF67W8RSoCWbSaXXNWVPtzKvzlDCXVovX0tKaAdbbSRRJXcCVOKSKFTwpgEgO07pK3KuIbml3L4WUvFFxiqQVFBUVkJXdBNCRWhpuin3Z6YftK0LqS8i0GJpiVLKgptSm0paSolJolIQcVKwqoHcQAmWXopLy7KJm03ClLiQtmWaIL7yTilStjLZwxOJFaZYxulGmj04bvrTCTxGEE3E0wBVXFxdPbKx3UGEfRE3okwlloTZkRdaQkB5htSQG0pRxVqUhaqC6Ca7sBlCjb2rKRmpNxySEsVlRCHmFLDYcSfWnEqcWkJV4N6ooSk5GAKEjEbpuUW0tTbiShaCUqSoUUkjMEHIw3arNHkzM2VrSlSGQFALFUFxRut3xtQnjuqG1LKhtgDo0W1WOPi9MrMukhKgkN8I8UqxCimoDSaY1WRUEEAgxI2rqmZuXpacAVWgS/wAGlKlYAC+24q4SSAL4AJIFREFpXpOuefLEuVhjhDcSpRKnlE4vPHNbiswnJIISkZ15J3Q1xthbzb8vMJboHUsrvLbSaUWpKkg3KkC8MicaQBBT8itlxTTqShaFFKkqFCCMwYu3UL+ov/GP6aIrW0He7bOD6sZiUU204ra5LrqGVK3qbUC3XaFt50iydQqvzF/4x/TRGB+Iv4Mu9cyah1xP15H9KD4u385cdWiGp9M1KIfeeW0XKqQlKAaIqQCqpzNK81N8cWvA/pT/ANDX/wBRcuirYEjK7u5mPo0xm3N7VtNMoOk8NpcfAnhCM6kukVhOaiFf4M0k8jjZT2pKvNC6/qlnLzgaLL5bVcXcdAIVdSuhDgTsUn7iLzt21kSsu6+vwW0FVN5ySn95RA6YqbVFpQo2g826qpmry6/5qar7UlwdAjljqN/Vt6lfKagvat/ftjZHupSpKSj7xTm9XloNiqpV2g9yAv5hMLxj6xUI+d9M7LH45eZRgFzAAps4S6T2qMaGk6xK9lKFSKTSzwIq9uqaTTISRt+YZNWnnUcyzTqrQwwSetKcR4fBuj36AD1ouw460NCJZmRDsu0lpTKkpqkeGhRucf3SgbpvHHOKw0dsRU3NNsJNL6qE0rdSMVKptokExco1bS+ouu4LCznKXDAzWoy6MZPwHuU1tNK9el1J5W1gj5KgPPEoxptIO/4hbO5xBHaKjthRtzVytq0GpRpd4PC8hahSgFb96lfBoThnhHherCa7odYQWlKaCFYqKb6F1opN4ZVBBrkYpytdPmlKMujlZ39m2ePaXqd/eU3jcfDIS0wOKpl34KkKPUDURDz+rllWSSg+9NOw1hFnND5tp8MqZUXSkrSlFFFSRWpTdJrShjLVszsqq7wj7RT7Rd6g50rw7I9wsqkeNvX7fvD+RYlqinwuKKf32/UZUaFTUuayswUndUprz0qD0iO+X00tOT40wyHUJzWOKoct9vAdKYhJHWjMJ9cQ06Pg3VdacOyGnR/TBi0FmXU0W1OIWKFQUlWGIBoDWlTlsj2699brpVYqUVu17vvsInCwr8IZi/Z3+fMi9aOlH4wkbPfopNVzaKKIJ4vA7RmMYIg9IG7tkyKd0xPjqLEEbhiNYPUxPuJsBhtKyEOT0yVpBwVcblym9voSTTfzCFCGee9hZX47N/RS0LEDgQQQQB7ZeKVBSSUqSQQQaEEYggjIg7Ydbb0k7okFIdaWibfeYdWoJoiYS2l5PDXQOK4b6Qojiqu3hQ3qpCTTGJJ3SJ4+CotnC8UFQUs53lrqVrNccTQbAIAl9ErXnLNm2y0mqniEKl1Y8KlRACFozTerxSQDjUVGf0PpFOOykheTTup99hACcRfccSOCTUeAlsFANBWlcCTHzJoza7svOsvtBKnUOApC6EKUcKKrlWpFaila1FKx9GzdtotIWWtCVJHd9XEKqC24wy8pTat5CwOQwA8yU4h1tLjagpChVKgagiMzEqlYooVz2nCuFQRkeWKn1gy9oWXMiZsxS1MzLhC5a5wieHUCoqQihIv0Kjdoag1wMSei1tW5PEB9hqQa9u6W1cMRuabcUQFcq0kCuRpSAJa2rA7rU5IrWp6XVwS1lSgVy5QsL4MKCaqLibtColSQFEkgpB65bRCzZVVxLLaFLSteJUVqSi4FqJJJIBU3XHaIYZCQQygJQKCpJJNVKUcVKUTipROJJziv9cdpKaTLcAsomFrcbBT4aWHAA6tOIpRQaFSQKkdAHqftewFKDJcluEKhcUlJWpC6iikrCVBBBpiTTDHCFnSqQm7MW5MIUkoKKJUlWD9TSj4cQQtISAm6pS1m+ChQxAnBqtaDJmHnnHBThlILqm0YN3Qat8GlJDfFrcTQYYCEVjWUtltTMvKrTLtgBaX0uuNM48RV0rUtpQVT/ECdyQcYA0azLDenJpEyRLMVYQHAqZaFxaSoXVArvXrtzZu3Rz2A63KWTPhDrbj6kVPB3iEpWpEunjFIBN12Z8EnMR3yVqOuKUUTTEuv3H4oJIBAVxSlhZIpQ1VQ7YhpiRWkT7anHHw5KJUl1TDjSb7LqHSkBwAgBtLmFOjCAEZmYUit00JBTXbQ503VFRzExL6ETRRaEuM0uOpZWnYpt08G4g8hQpQiDIhisBlMq43NuraPB+qNNBxK1rcSKtXkoJuJC7pN+hoDQGAOjRZsBVoMnjJMlMDnLSkOoV8psGLJ1DfqT/xj+miKw0QXcRPuHJMi6n955bbKe1deYGLL1EOfmUx+3/ppjB/EP8GXeuZPb9dCfru9lP8A0Nf/AFFz6MH8xlfizH0SYpfXYf0p/wChr/6i4NH5xLdnMLWaIRKtKUdyUtJJPUIwdTi3p1sl2cizR9ZIr7XjpDQNyaDn6q52htPzlfJiq7Mn1MPNuo8JtaVp50mvVHRpHbKpuadfXm4skDcnJKehIA6IjY+tsLRW1tGi/dx73uVKs+nPpH1ZZ88l5pDrZqhxCVp5lCoHOMjygxRulP8A+xH40x/Thz1M29wkmuXUeMwrD9m5UjqUF9YhL0lVXSI/GmB1FuPm9LtXbXten7ovHdlY8i7Wl06UZdpZetdX6KmOdv6VMKepewqJdm1DE+pN8wopw/MHQqGPWm/Wz1NDFbzrTbadqlXwqg6B5olrOl0SEilBPEYaJWd5SCpw9Kr1OcRSpVpUtN9DHecn8OGfPgWXSzX6T9iFW37eQLflG6+toLajuW+khI7W+uJ7SD1GblpnJJUZZ34DuLZO4JcCflRQ9oWot6YW+o8dbhXXcSainNh1Re19NpWbs/OGfkuf8ODsjQvrNWqoye2OhLx35t+B4t6npXNLfdGi05lCrVkkgpKg1NE0xokoAFechXVHZLNJW7OJWAUFbQUDlTuduuHMYqnVegptRIIoUoeBG4hBB7Y69YFozLc9MBlbyWlJbC7hUEGrSAb1MK0p0R2Wnf51bxntDf8A3ye43H7HVcfbt4DpotorKrkGL7DTl5sKKigXiVVJ43hcmeyOR/RNiVtKRXLo4O+46lSQpRBo2SCLxNNo6oTtDtKbRoJeVuOBCSoJWlOCb2NFEg5qyrtiVsfSuYm7WlW5hKEFlbwuoBHG4NQUTVRxwAwiWdrdU6tSTqZjiTaz7GnjgeY1qU4RXR45Szj295DaU+xkn8atD5zEEY0mNbLkvjNofOYgj6iOyMiXWZzT3sLK/HZv6KWhYhnnvYSV+Ozf0UtCzHo8mIIIyBAGI6ZcN3F3yoKoLl0Aiu0KqRQZYivNGuXllOLShAqpRAA3k5Zx1y1oIQkDgGlLoeOorVjWoN29cNMsQRvBgDlbllKKaJPGN1O4moFAThtHXFjSuuGYk5JqUZQgusBaOGUjwQT4KUHNQyvKoD7nCprubnluqvOKKjSgqchuSMkjkGEbJ8KVR1RvFy8Sa1N8Hj3uU4K/eEAMOjesWZYtJucecW8a3XL5vEtE8ZKa+DQVIpQAjdUR9QHSeXEw0wXAHH2y61gbriR7lXglVMbta0xj4/NmEMB4qQAVlIRU3zSlVAUoU1IGda7MIs5WuCXRZslLKlUTTrSEBZdSLrYRVFGypJ9ULYHGpQV9tlAF46VaQokpR19VCUpNxJNL7hwQiuyppzCp2RTM3Y8xMl6dmkJfmlMltLPGUlBLajdabFCFpAVWpokqrxlEhPJamkMsppM2wxNTbbd31ydKjLLOSXEKbUttNa3XELodiknAcWjtumblJsOAKcURRIoEIR6nwaRfN1KMHk3lHBSwSVLUAscPVmiZcmS46ubVKyrKVXZh28QoJCTRIN0EKvlHKlAJrEeLNdMo+rg3FvzLrSVJQCSRe7qfw2gBUiOdQjqsu01y8u9KsWcCZkC+4ZhtxRSFAhKSG7gTXZQ580SVsGYnFtOO2eZfudNW0pUOAvA1vrq3QZIredSCECpwgdONu1npOypxHCLbUHJeXBSohSZi8t566UnC6CpBphxRviN0O0vmJl5UtNPvPpfQUtpceUocLsQCskJLiOEZrlV0E5RzawX+CRLyYUVFsKecJJqpx6iryqgHFPHFRWjuIBwCWlVDUQBMzejikoU5RxLSXVt8ItpYbKk1ITeCTdXTAoIFDtzpcuqqz7KTY4dmBLXlLdQ6t0gm8kKoE8J4NWjW6nME5wi2RrFbdRwc4VoKlNqcUEcKzMKbKVJVMM30HhOKkFaF8agvJJFY127b1nLmFzKhw6jQolmWCxK3wAOEdvLKlVzKUgVpQmAOG31Il5NQQng1TzweCMeJKtFQZJvCo4RZUvmbSciIe9RR/Mn/AIwPo0xTtrWq5MvLeeVeWs1JpQAAUCUgYJSAAABgAAIuDUcfzJ74x/TRGFr/APBl3rmWbVZqIT9dCv0of2LXmMT+n2knBWPKSyTRb7DJVyNIQmvylXRzJVC7rkP6UV+ya+bDNM6r1TyGHlTVwdzS6Uo4Kt1KWk0Fb4rjeOWZMV80IW9rOu8KKT9u+OG3xJUpOU1FcSoYxDpptq5/F7CHeH4W+5cpwd2nFUqtbx3UhSkZfhHUIrS+tKa7rxArG9QuKdeHpKbyipOEoPoy3GTVnbnc1oN3jRDvqSv3qXT0LCOisdtr46Rf61kfzoET/wD+Ekg/rav4I/uQpaSTpYtlbquOpp9tZNKXlIukmmNKkZcsZlGtb3VeU6EsvoNPg17eG6LUoVKUEprhkspCu7LZJzakEU5DMObedNDzFuOTW7bPBySWUnjPLofgIopXWq4OuJPQGy1MyaVOYuvqL7hOZLmKR8m6edRiLkGET8/NurF9hpsyiBsJNeFUOXOh98I+fpuEbnpvjCil4v8AuTbNFxk6eF1p/fIpeLV1QWzVp2XJ8AhxHwVcVdOY3T+8YS16HO/jHuL217BRyuUvcJhsu406IlrFkl2bbLbSlXgohF4AgKQ6KA02UNMN6Y+lv/RXNCVJPi49JeHt+RnWynSqKbXDOGMMlZXA6QqI8Fxpx0fvJor+cKhpZAvzwX4JcAVXKncrNa9FY5Z5ofjOVVtLEyk8wuEfOMIOnTU0qcmSyHiyLl+5euesovXqYeDStdlIw6dN3k4pyw/Rrj3S/o1ZP8upNLP7uaDVJ+vr/YK+e3HjRlX6er/nzB/lcg1T/rq/2Kvntxq0YV+mwf8ANf8AmORr1l/lr/8An9SlSWadL/ueNIz+iZH4zP8AnYgjGkPsTI/GJ/zsRmNlbGXLdmmd9hZX47N/RS0LEObVkuP2PKpQBQTk2VrUQltCeCluMtZwSO0nAVOERC7Val+LKpStQzmHEBRUf8pCwUtI3EgrOdU1ujpw02dow66jhVXWWBm86SlvmRhedV71sKPJG5dqMMcWVbvr/wDO8kFVd7TVShvnVfVtBTlEVPWi48u+84txWV5aio03VOzPCNFYAaLFZ4KWmZx3Fa2ltNXjUlTp4NxzHPiF0A7Slw5oiMt6SDXBJwJCCCRtJWpYPyVIjlmrVccSEqUSkXaJ2C4m6gU3AFVPhKO0xqmptTlL2xKR8lKUDsSmO5BojN7Z9/vlGIkbKkkrS8tdbrTRXzqKkoQDhleUDTaEmOAddANXpdlnLQnARKS6HHUIP+OpAKqcjdQAT7bIbSK8dcKlEnMkk4UxOeAwEfQ+t3SRDdgMobAR3WllKUpFAlsJS4q6BgAAEJp76PnhpsqUEpBJJAAAqSTgABtMASOjltvSswlyXPH8AoIvJcSrAtrT7dKsrv10hj0ulxZ8y09KqMq+tIcXLpWeElFHNsqQaFC61CTxgMFAbd0soWbJqdlQh2avFp6YBvdxkjBDQpS8oXhw9SKpWlOV4qFmyK5qYQ2k1W6sC8o7VHFajuGKiTsBMAOshoymaticDRZbu35qXQ6Ell0KWhbbagTS4ttez6omrQEn3SmaaYbYEqyXnUISkIaeQq6hgnHhHS+CK0oUqRQUSolFta1WjOB1FxTLYCWUKReBQyLjSXUqKa37oUqhPhk4nCGLTK10GyZZlrg7gWlsFsLSFcCgqUpaHEghai8hROINAa40ACDOTi3XFOOKUtayVKUo1KicySY0QQQAQQQQARdepD9Se+Mf00RSkXTqS/UnvjH9NEYev/wpd65lq09ahM1wKrai/wBm18wRc+jw/M5f9gz9GmKV1uH9KufAZ+jTFy6KziXZKXWg1SWWx0pSEqHOFAjojF1aL/IW77FyLdv66Yma7nPzRgb3iepB/wB4qexf1ln9q384RaOvA+oy37R35qYq2yFgTDRUQAHWyScgAoVJjb0WOLCPjzZWuvXfA+mXMzFH2nZwmLfW0rwVzVFfBFCodQMWdPaw5BFazKFU2IClE8gKRdr0xS50kV+MTOAY8OXbtdl6t2vweLGTolrXh6STi1mOFlY4lu8qwais54l26WWz3LJuvZKCaI+GrBPUTXmTCbqhtxKm3JZXhpUXU71BVAqu8ghPQeSIXWPpw3OJabl7/BpqtRUmlVEUSKV9qL2O9XJChY1rLln0PN+Eg1FciMik8hFQeeLdppTdlKE1icuPdjb77TzVvEq6lHZfbLtnWEC1WFYXzKvjl4qk07FLjdaOjDD0w3MOJJcbu3aKIHFUVJqNtCYqS0tO33ZxE0LqFNi6hIxSE41Br4Vaqrzx2O61Z05FpPM0P/qsRS0m7Sg4SSajh8e18PMmjfUf3KSys5H6enR+N2G64pl3lfKp9SKxtlZlN2eWrwEvLCjs4kuylQ7CIpp62X1v8OXF8MTW+DRQNKYUywwoNkb2LHnHgbjUw4CSo0Qsgk5k4UJO+LT0lRiulNLEUvg8s8LUHltRzxb8sExq1tFDU4ouKCEqaUKqNBUFK8zyJMeNDn+EtZCxkpbyugocMeZLVrPOZs8GDtcWlPZW92Q26LavlyTipl9xB4NtwgIrgbpqSVAZJvdcT3Ne2j6SSmnKUejhPPvxt3kdvGtLoRceClnIraQexEh8Yn/OxBHm3DWx5D9vPediCNlbGY9zxPH9CSvx2b+iloV4Z572Flfjs39FLQsR04EEEEAEEEEAdtmWUp4qNQhtABccV4KBsrvJyCRUk5CPdoTySA2yCloGuPhOKFRwjlML2JokYJBoKklSud2dUpCUE8ROSRgKnNR3qO845DIARzwA+6zLb4aXstoGvBWe0VcilgCnPRCT0iERtwpNQSDvHVHt+ZUul4k3UhIrsSkUA6I1QB32PbTks5fbukEFK0KFW3EHwm3E+2SaDlBAIIIBDho+qzWwuZU46yl31DgrpW4yFgmYU2ulHAW/U0ki8nh+MDdBUhtNlSgAKkkADeTkIlLebpwYRi0lPBpUMUqcSlJfodp4RRxPtSjZSAH/AEO0gsaXcQ44LpTMPvULClqSmhbl2rxqSAkqcO9V3cKcWt6bVNFqbaF+VWpy66Bxb97gwg7Uq4JllV1VDiYQJSXbUhwrcKFJSChN2t81AIrUXaDHbE7pQoy8vLyIwKB3Q+P895KSlJ5UMhpPIpTkALEEEEAEEEEAEXPqUVSTe/b/ANNEUxFv6l3wZZ9G0OpUeZSKD5pjF1xZs5d65lyy9chS1spP40cJ2oaI5RwaR5wYWpS2X2klDTzraSalKHFJSTvIBoTF5aW6Dsz5SpalNuIF2+mmKa1ooHOhJodlTEPK6oZNJ4ynnOdSUj+VNe2KdrrFrG2hCpukljGdvInqWVWVRuOxTr8ytZqtSlfCUT548JTXKL/k9AZFvwZZs8q7y/nkjsiZYkm2xRttCB7xCU/NEcn+IqK4Qg334X1Ox06b60kfO0po/Mu+tsPL5UtqI66UiXltWs+v/Au/DWhPYVV7IvZRrvMR05b8u166+0g7i4mvya17Ir/r1xUeKVNeb5Ey06nHjOXyKwldTsyfXHWUcxUo9iQO2JVnUwj280r91kfWuJyc1myLeTinD7xBPaq6Ig5zXI2PWpdSuVbgT/KkHzx7VfVq3VjjwS5h07KG7z58iTltUkkk8dTy+daUj+VNe2JmU1fyCPBlkKPvitfzlEdkVrPa2JtfgJaa3UReI6VkjshfntI5p8+qPOrrkLxp0JGHUIlWnahV9bWx3N/LCI5XFrDqQyX5wkjKjFUtLgY0HBtnoAoTETO6z7ObNOEW6feIJHWqgiqrI1c2jNYtSjpB9stNxPynKA9EOlmfg7zJxmZlhgbbtXCOfwU9sSR/D9JvNWpKXl9SGV/L/isHue11MjBiWWrlcWEjqSD54Vrb1ozUy2pq622hYoQlJvEe5qSTQ8mcWfIambKl6KfccmSMaKWEI56IANP3jE1KvWbLfqsrLpIyUlCSoH4ZFa5+2jRo6VaUWnGHHty+ZBK6qy3kUjpHKrbsiz0uIUhXDTpopJSaHgKGh2GCGzXlP8MzIroBVc0MOTgfvt54I0isJc97Cyvx2b+iloWIZ572Flfjs39FLQsQBmMQQQAQQQQAQQQQAQQR6bTUgVAqczl0wBJ2QyUtvv8A/jQEA+/dJSKctwPKHwa7I4BNquFuvEKgqm5QBFRuNCRy4bhEhbE+m4iXZUSy3U1IpwjqvDdIzAwCU1xCUjIkxEwBMaIJbM/LB5JW2X2wpIFb1VAAEDEitKgYkVAjltt5xcy8p4hTpdcLhBBBXeN4imFK1yiV1eTaW7UlVLrThQnDMFYKEnoUpJwxwwxiDnpRTTq23BdW2pSFDcpJKVDrBgDRBBBABBBBABDRoBpWJGYJcrwTgCXKZihqlYG2hrhuJhXjMRVqUa0HTmuDPUJuElJbovp/WPZ6RXugKwyShZPzYiZrXDKJ8Bt5z91KR1lRPZFNgRJWTo1MzJpLsOu/AbURuxIFAOUmMaGgWsd8vvf0L0tQqvbCHib10uH1qWbT8NalfNCYgp3WlPOZOJbHvG0jtVU9sTdl6hLRdpfDbApX1RYJ5qIvHzQ32V+DoymhmppaqZhtISDzKVXl2Rfp6baU+rTXjx5leVzVlvJlLTltzD3rrzrnwlqI6iaRrkbLefNGWnHTubQpR/lBj6eszVjZUtimWS6R7Zy85spkrijqid/GzLICUBtsUqEi6MBuCMOSLsYqKwkQNt7nzbZOp61HzhLKaHuniGwOg8bqEOFmfg4PHGZm2kDc0hS+1dwDqMWTM6dJJogLXQ8iB14k9QiOc0jmXV0aaPKaFQH7yiU+aPRw5rI1KWWwCVhyaNDitZAHQ3dA6SYnJeckZMAMNMNUwFxKa4Z1KASTzmItNkPu4vPJFdgWVmm4AUT0Vjsa0WYRxlIUs09vUDqTQdZMAaZzTxRNG0k7BmCcqUABVTqjmYl5+aNQeDQcATgaZiuJUNu7OGFmjYF1ptHMgdeHNHBNzVVZCu+711OeyANctq9BIMw8XKHwamnN9zE9I2RLNeA2kEbczz1NYWXnDXi16Scd20Y/7xwzcveViRTnINevHPsEALH4RawUyJG+Z27fUoIi9cyaS0j8Ob87MEAKM97Cyvx2b+iloWIZ572Flfjs39FLQsQAQQQQAQQQQAQQQQAQQQQAQQRmkAMOrwgWrJE0oJlo40pgoY47s4g5x9S3FrWbylKUpR3kkknpMNGgOiU1MTAW0ytQbQtYVdIRfCDwYvHi1vlO3IGJqz9Q9oLUEuFhmtaX3CSaZ0ShJPXTZAFbxmkXtZn4OLQ/WJlayB4LSQgE7gpYVTnpDXIanrKlwLzIWRSvCuFWNKV2dgAO6APmOWlFuKuoSpR3JBJ3nAY5AmGix9VloTBomWcRvLgCABWleOQTjuGNDH0iwxJtgIaZaugCiW0IAGY3Cg6846FW2lOKihoZC9UnDE4UAG3fAFNWX+Dq8r16ZbSPeIUog8t66OqucNdmahLPZA4dbjyj7pYQmvvQgBX8xien9PZdI9dWvEYIBG3aQBEA/rAUT6gygVwqqqif3UnHpG2AGqy9DrNlj6jKs3thuX1fKcqe2JWdttLSamiRvOWVchyeaK4cdtCYri4Eq2YNIpl1RmW0GW4kJceQAPapJNMancNmcAM03p4igUi8rmAThtxJOH/EQs5pVMqVRCUorl7ZzqVXn8GJOV0PaTjQuHA8Y4dWHn3RLIsygoOKNyaCtObPPlyEAKa2JxwDhVqGHtjQAEY8VIr/AC1jaxow3WrqlrOGWArhtOJ6hDS2lKd5OHR17j99sc7szdFQKZ5AdGHLUQBolbKQ2OI02nPE8ZR6VV+qNjjqjmSABhhUYYbt+7GOdy0zXEgjdQEYHLdl98o53569uryUGOWF0dsAd6plIwqNmdNtNwPLGt+fSBQGmB8EADkH33GIpx+u80PODsx6I1VJ+/TAHe9Ok+2oPvyRzLf5+knmjQdn3/7gA3A1Ax2V88Ae1Pnbh9XXlGKbyeXHmMYpvNK7z5jG2XlrwqObb/vl/tAFf66h+byNPdzZ7WYxG3Xk3dYkR76a/owQAlz3sLK/HZv6KWhYhnnvYWV+Ozf0UtC0lFdw54A8wROWNoXOzR9QlnlilbwbN2nwlUT2w32PqCtF7F3gpce/XeV1NhQ6yIArSCL7sv8ABvZAHdE06o41DaEoHJQqv+aG6zNTVlsAfmwcO1Tq1Lr0VCf5YA+WWWVKNEgqOOAFTgKnAclYY7K1bWjMetSb1DkVp4NPynLoj6nk2JeWTdbSy0muSEoQM8MEgY5CMrtlFcKq5ujHHHqEAUDZ34PdoOULi2GgRtWVEfISR2w1WX+De0kgzE2pYGaW2gnoqpSvNFmO2o77VASkDEqVQA4YEkCn/UQVp6VtowXN8YGhS1RRHwroFNmZgDikdSFlMULiFuUpi88aE8oTdB5qROysnZ0oKsSzCdlW2k1PIVAfXCjNabhSRcZU6PdOJCceSqicd9YjJzS14pN1LLIpgoC8ob6X+LWvIOaALNOkaT4CL2GZUhIw2HjE9YpEfP6VLSMeCRQ448Iei6cTWmw7cIQbFededRdUt9YukqNVBIzwNboxxz3R3J0cedqp1V34RJXgKU4uf1wBKz2mBTS86pROwG6KcoFMeiIGY0tVUpQ0AAoG+vMpBxwIoK9cSsloeyFVIWtXujxTl0qpXcREzLSCWqcG20jaDTjdJN47DlAC4y/OvJ4hVdIyQm6kCu8nlJrWvVHtOiK1mqlpQVEVJUpazybsuWGRSjiTUb8K7duzH7jCPKFjMitRSu+mH19sARsvoZLpIvFTh98aJ6k7KnftiXlLNSgepBCQPcAVpynExrVdrW6M8D1VpTHfh549rpTkzFVKJ5NuO6AMKpjUqNQOYfvbBtqaCBohWN6mzOpz27DmMMYyVpFME78RU9taUwjndmb2WVcAccanA0HZAHZ3QBhXEY4Z1HJGpc5StCcqYnlwrv6siY4HF83Kesdn32RqWuuW+mHn37sYA6HJ6u3E15c9nNt6Y5XnzTbs+/mjUF1zA25Y1z/4+4jWFkbq13c2PLtxgD3whPPXLdzcuceVrJ7OTzx6Bwy58qR6CQRlXClK9uPVAGq+MMSAMdtBhzx7SKq+/wB8o3CUKsKHfgaV5DjvIwx2RtTKYnE7eTDLzwBzJbrsyyOzPZt3xvQxUZ06KmuB3EffkjpbbIGAzOfLnT7/AFRs4HLfTbv5sIA08CMiOsbsd3J2RsDZHIK0wz5xhjswpsjYXKKIuimzOta4U5M+yMXyrKvOSaUr/wBwBWevc+oyPwprztQQa9x6jI88yfoevnggDo1YaGMWhZjQmApQam5lQQlRTfq2xUEjGmGzGLVsbRKTlEhTctLs5cYoTe+Wuqt+2Kv1XNMmxwXioUmn7oSpwVNxg/4WNcB274bXtNUIJKGZh1VcwyquAzvLHRAD1+M0nK8r4KSR10u9uERxtXg6htoJFa0qBjtJCAcd5J3Qkd9U27Upl+D2ArSpahica0puwpHEqZfWLrq3FA0qKKSnmogUO3PfADvN6VhFeEeQ3ngboPNQkqr0RFtaZMqOLq3KbFJBBodtU0A5aCFWWsqquIypR5GyOtRGJ5YkGLAeKsG7prmaGm8nEADPbAE0rS40UGmm8qJvE0ChjQbsLx5CNtcF2c0lnHMOFDYNaBtITTlCjVVemJVjR2rlKqcrU3kKuorXLBJve2NAT0ViXk7ASCFBkEjarE84vA8nXACR3C9MUvqefpQYrJTy12b8+eO6R0MfGIDbQ25Ek0wNU/fCHuUliBRVafBOPJQ8gpjn1U2qAGQrgdm7bWgwzphACijQVKgA4twnckhGXSTWJKztDGWqqSyCaeE4StXWquMTb0wqnFQrado+rbvzjlDrhzAFdgCq0O/DA9u87YA9cEanGgx2mnIadIwpAtOdKk4YnNVdm7HCNanSK4FRBI8DHO9uwHZzbThzkEk1NKgU250oK5HqgDK3CKE9FDyjDl541cJ7rnPXy80YWtRFKKrXcdoAxoOfrjlC1e43+1Iw347u2lYA2vODZ048u6tMuvdu0KqSMqpyJNSMM60zzEYeKtgUBnlzkY7DgOjbGt69UUQoipxun6xlnAHSZim3t/2jWqYJqebDDIZfX1Rz8fag7vBPL/xt2xgy6q5KvfBNBuoMv94A9vqrnjyc+ceOEJ2Dk/2x28kZS2qgISfknsomMhlVfBVXGuBI2jMffmgDUFHk/wC6n74xlaec5Dr6ebfsj2GVe4VzXTSo5bo64y1JqOYJwypgM8jd85gDUUjbgMcfvju5+uMFIxpjlyber/mO4SxHtVVO01z827bt6I9XVZBJG66DX/amHngDlEqQMqbabzjnTHGNraKEGmIrjXtxptPPhHQGDQ4EDHMHlJFKUofqjb3KQo4KoAKDE121pWmPRAHKmqqjsNKDooaU5N/LG8SR9tyjz415vNG11opoUp343ccMqYcw5d8a3So7COjZXbh1559QGFKKSRxchRRNa0NCLtRT/mPIJJIzrlUbwCKgEVx38mOUeuCz4p6jjQYZncctkCwcaipqfamlMvNAHmo2nPPAffb/AMwXqigJw++JjXcXXLs3HHbz9kCknK6dgyO778myAK215+sSIrWipodrUEY15D1CQwpjM7Kf+GMwBW9m6UTcui4xMvsoqVXW3VpTU0BNEkCuA6o6u/60fHpvyhz0oIIAO/20fHpvyhz0oO/60fHpvyhz0oIIAO/20fHpvyhz0oO/20PHpvyhz0oIIAO/20fHpvyhz0oO/wAtDx6a8oc9KCCADv8ALQ8emvKHPSg7/LQ8em/KHPSgggA7/LQ8emvKHPSg7/bQ8em/KHPSgggA7/bQ8em/KHPSg7/LQ8em/KHPSgggA7/bQ8em/KHPSg7/AG0fHpvyhz0oIIAO/wBtHx6b8oc9KDv9tHx6b8oc9KCCADv9tHx6b8oc9KDv9tDx6b8oc9KCCADv9tHx6b8oc9KDv9tHx6b8oc9KCCADv8tDx6b8oc9KDv8AbQ8em/KHPSgggA7/AC0PHpvyhz0oO/20fHpvyhz0oIIAO/y0PHpvyhz0oO/20PHpvyhz0oIIAO/y0PHpvyhz0oO/20PHpvyhz0oIIAO/20fHpvyhz0oO/wAtDx6b8oc9KCCADv8AbQ8em/KHPSg7/bR8em/KHPSgggDgtS35iZu90PuvXa3eEcUu7WlaXiaVoOqCCCAP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38916" name="AutoShape 4" descr="data:image/jpeg;base64,/9j/4AAQSkZJRgABAQAAAQABAAD/2wCEAAkGBhQSEBUUEhQVFBUWFRYXGBgYFRscGBgYGRkaGBgYFxwZHCYfGBojHB0UHy8gIycpLCwtGB4xNTAqNSYsLCkBCQoKDgwOGg8PGCklHyQsLCwsLSksKiw1KSksLTMsLCwsNCwsNSwsLSwpKSkqLCwpLCkpKTQsLSwsKiwsKSkpLP/AABEIALQBFwMBIgACEQEDEQH/xAAcAAACAgMBAQAAAAAAAAAAAAAABgUHAQMEAgj/xABVEAABAgMEBAcHDgwGAwADAAABAgMABBEFEiExBgdBURMiYXGBkaEUFjJUlLHSIzM1QlJicnSSsrPB1PAIFRgkJTRzgpOiw9NDY4TR4fFTg8IXNlX/xAAaAQEAAwEBAQAAAAAAAAAAAAAAAwQFAQIG/8QANhEAAgEDAgIGCAYCAwAAAAAAAAECAwQRBTEhsRIyYXGBoRMzQVGRwdHwBhQVIjThI4JCcnP/2gAMAwEAAhEDEQA/AK5s6z5Juz25mabmHVuTDzQDTyGwA2hpVSFNqqTfPVHju6yfFZ3ytr7PHme9hZX47N/RS0LEANPd1k+KzvlbX2eDu6yfFZ3ytr7PCtBADT3dZPis75W19ng7usnxWd8ra+zwrQQA093WT4rO+VtfZ4O7rJ8VnfK2vs8K0ZgBo7usnxWd8ra+zwd3WT4rO+VtfZ4mrO1ZyqZVh60LQTJqfQXENFq8rg60SrBW0Y5bY0uaJ2NstlXkDx7RAEX3dZPis75W19ng7usnxWd8ra+zxtc0dsyuFqk8vcLoHz69kY72bO//AKyOmTmPqBgDX3dZPis75W19ng7usnxWd8ra+zwL0ZkdlqtH/SzP9uBvRuQ22mn92UfPnAPZAB3dZPis75W19ng7usnxWd8ra+zx3yOgUs+m8zOvOAe4s58jpINB0kR1ymq5larvdiq1oQhhC1AUrVSEvlwfIgMkL3dZPis75W19ng7usnxWd8ra+zxP2zq3kpNtK5mamUpXeuESiePTcOFJH792EG0eCvkMFwoGRcCQo8pCSQnmqeeAJ/u6yfFZ3ytr7PHpudsivGlp4Dkmmj/QEKkdEhILecS20kqWo0AH3wG0nZHG0llnUsvCHeVlrDcpQTaTuVMoT52KdsTLWhdlKFQmb8pbp1hmFaY1ZzKRgW1HaAT5yKRFrsacljUIdRyoqR1pNIgp3VGp1Zp+JZnZ14LMoMtOR1Z2Mvw1zjZ5XEFPyktHtAidldQllOi829MLG9LzZ8zcUrKaazLZ4xC/hJoetND1xPWfrJAIK0rQR7ZJrTl2ERYKpaf5O9m+7mv4qP7cH5O9ne7mv4qP7cQ1ia2zkmYSv3rgx61XVHrh1s/WW2qgeRd98g3h1GhHbAEH+TvZ3u5r+Kj+3B+TvZ3u5r+Kj+3FgyFvMPetuoUfc1or5JoeyJCsAVd+TvZ3u5r+Kj+3B+TvZ3u5r+Kj+3FowQBV35O9ne7mv4qP7cH5O9ne7mv4qP7cWjBAFXfk72d7ua/io/twfk72d7ua/io/txaMEAfMuuHV5LWX3N3MXTwvC3uEWFeBcpSiRTwj2QQz/hMZyP8AqP6UEAVtPewsr8dm/opaFiGee9hZX47N/RS0LEAEEEEAEEEEAENWrvRlM3N3n+LKy6S/MKOQaRjd51HCmdK7ogLJs5Uw+0yjwnXENp3VWoJFeTGL7t3RRpmznZZlLjcmmgmHW7vCKUlSUl568kqeAVxy2i6AgE3jUJAFLaZ6ULn5xyYULoNEto2NtpwQgcwxNNpJ2xH2TJIdcCFuFsEK4wbUvECoF1OOJ2jLdE61q2nVWiqQShPDoF5XHFwIwIcve5opJyrjlXCLksPUTJy7IM04XFgXlr4qUpNMaFQNEjeefkAFONaC32lOJmGkgf8AlPBBWeCb5vZ0FSkDHOFZSY+rpPVRZqaHgEObarCVgg84p0ikVhrw1bsSiG5qUQGkKVwTjaa3QogqSsY4VoUkZeDywBT8ZBjAENGi+gD822t9XqMq2CpbyqAUGxu8pIWr94JG0iANuiynppwNeHRJVeWjhQhIzupcPBpHKRhSGic09lZNvg2azz6TxVOKrLNkYAhN0BZGNLiUjHwjCPa+kNUGXlxwUuKAgKqp0j27ygAFmuISAEjDAkVMETHWziWDrtW1XJl1Tryr61mqjQDHkAAAHII44zGI4dM1i2NSFhJWmYmFCpBS0k7qgqXTn4g64qaL01D/AKi98YP0aIxNdqSp2U3HsXmT27xUTG12zgK1644nrK5OyEDXvbC+6GZcKIbDQcKRkpalKSCd9AnDnO+K6kdIZln1l95vkS4oDqBpGHZaNUr28a3pMN8cY/s1f1SVOWMF1z+izTnhtpVzpBPWcYXJ7VowrwUqR8FR+usKsnrSnkeE4lwf5jaT2poe2J2T1ymlHpZJ5W3CP5VBXni2rLUaHUlnuf1wWf1K2q+tivFERaOrVxOLawoblCh6xUeaI38Wz0t4IcAHuTeT1Y+aLClNZci54RcaPv26jrQVeaJeWnJZ/wBaeaXyBab3ySQrsiVajeUfXU38PmuBz8tYV+q8Psf1KuldOn0GjqQqn7qvMR2Q5WHrkU3QcK4jkWL6Ob21OikTs7o22vw0JV8JIPnhcntWzCvBSUfBP1GsW6Wt0ZdZNENTRpb0pp9/D6lgWfrdLiOKllxVR4KyMNtRxiDTblDdI6cSrv8AiXD78UHysUjrj5xndWzqDVpwHdUEHrFY5gbRlj7dQG/jj0o0qd3QqdWaM+rp9zT60H4ceR9aNuhQBBBByINQeYx6j5bsfWg9LqxSttW0oURX4SFZ9JMWPYOvFC6BxTaj771NXWeKeiLRSaxuW7BEBZ2msu6ASSivuhUfKTUddImmJpCxVCkqHvSD5oHCkfwmM5H/AFH9KCD8JfOR/wBR/SggCtp72Flfjs39FLRw6L6JTNoPcFKt31ZqJNEoHulqOAHadgMNNh6KuT1ky6UlLbTc3NreeXg2y3wUvVSjvzonM05yOTSPThDbPcNl3mZQeG5k9NKyLjhzCTsRhhn7kAdVq6F2XJepzVordfpxkyrKVpbVuUpSgDQ1wqk4bIihoMH2Vu2fMJm+DTecaKC3MJG1QbJUHEjehR5oVKx12Tarss8h5lZQ42q8lQ2H6wRgRtBIgDjiesXQ96alJmYZF/uYt30AcYoWFkqTvu3RUbjXZDdatiyNreryTyWJ55N5UiUkJU8mpc4NZ4ovDjJG07icNOg+kb1m2dNPNcVxE7KJUlQIChdevtrGeym8c4gBHsS0zLTLL6RUtOocA33FBVOmlOmPpVltU260hl5xMq4S+4lLKSlxJ4N9LbjijVu824wm6AbwDnLFP6a6LMTMv+NLMHqCj+cMDwpZw4k0H+GT0CopgaJsDVzZM2t+QeLjjTAs9svNhZAWpCnGpe8kHa3cWN4QRyR0G/VyBMaQ2tM4+pkMCu69d/ojriyrYslmYQEvMofCTeCFpCheAIyVhWhOcROj+hyZSdnZhBFJtTSqbQpN8rrhTEqr98eiUstxlxaW1KVVF5TryluFTiiQABeAShIBJSi6DeTSkcBUlrWjPSdqCXstmZQlwJow7iynjE1ZqsoQggLBF67W8RSoCWbSaXXNWVPtzKvzlDCXVovX0tKaAdbbSRRJXcCVOKSKFTwpgEgO07pK3KuIbml3L4WUvFFxiqQVFBUVkJXdBNCRWhpuin3Z6YftK0LqS8i0GJpiVLKgptSm0paSolJolIQcVKwqoHcQAmWXopLy7KJm03ClLiQtmWaIL7yTilStjLZwxOJFaZYxulGmj04bvrTCTxGEE3E0wBVXFxdPbKx3UGEfRE3okwlloTZkRdaQkB5htSQG0pRxVqUhaqC6Ca7sBlCjb2rKRmpNxySEsVlRCHmFLDYcSfWnEqcWkJV4N6ooSk5GAKEjEbpuUW0tTbiShaCUqSoUUkjMEHIw3arNHkzM2VrSlSGQFALFUFxRut3xtQnjuqG1LKhtgDo0W1WOPi9MrMukhKgkN8I8UqxCimoDSaY1WRUEEAgxI2rqmZuXpacAVWgS/wAGlKlYAC+24q4SSAL4AJIFREFpXpOuefLEuVhjhDcSpRKnlE4vPHNbiswnJIISkZ15J3Q1xthbzb8vMJboHUsrvLbSaUWpKkg3KkC8MicaQBBT8itlxTTqShaFFKkqFCCMwYu3UL+ov/GP6aIrW0He7bOD6sZiUU204ra5LrqGVK3qbUC3XaFt50iydQqvzF/4x/TRGB+Iv4Mu9cyah1xP15H9KD4u385cdWiGp9M1KIfeeW0XKqQlKAaIqQCqpzNK81N8cWvA/pT/ANDX/wBRcuirYEjK7u5mPo0xm3N7VtNMoOk8NpcfAnhCM6kukVhOaiFf4M0k8jjZT2pKvNC6/qlnLzgaLL5bVcXcdAIVdSuhDgTsUn7iLzt21kSsu6+vwW0FVN5ySn95RA6YqbVFpQo2g826qpmry6/5qar7UlwdAjljqN/Vt6lfKagvat/ftjZHupSpKSj7xTm9XloNiqpV2g9yAv5hMLxj6xUI+d9M7LH45eZRgFzAAps4S6T2qMaGk6xK9lKFSKTSzwIq9uqaTTISRt+YZNWnnUcyzTqrQwwSetKcR4fBuj36AD1ouw460NCJZmRDsu0lpTKkpqkeGhRucf3SgbpvHHOKw0dsRU3NNsJNL6qE0rdSMVKptokExco1bS+ouu4LCznKXDAzWoy6MZPwHuU1tNK9el1J5W1gj5KgPPEoxptIO/4hbO5xBHaKjthRtzVytq0GpRpd4PC8hahSgFb96lfBoThnhHherCa7odYQWlKaCFYqKb6F1opN4ZVBBrkYpytdPmlKMujlZ39m2ePaXqd/eU3jcfDIS0wOKpl34KkKPUDURDz+rllWSSg+9NOw1hFnND5tp8MqZUXSkrSlFFFSRWpTdJrShjLVszsqq7wj7RT7Rd6g50rw7I9wsqkeNvX7fvD+RYlqinwuKKf32/UZUaFTUuayswUndUprz0qD0iO+X00tOT40wyHUJzWOKoct9vAdKYhJHWjMJ9cQ06Pg3VdacOyGnR/TBi0FmXU0W1OIWKFQUlWGIBoDWlTlsj2699brpVYqUVu17vvsInCwr8IZi/Z3+fMi9aOlH4wkbPfopNVzaKKIJ4vA7RmMYIg9IG7tkyKd0xPjqLEEbhiNYPUxPuJsBhtKyEOT0yVpBwVcblym9voSTTfzCFCGee9hZX47N/RS0LEDgQQQQB7ZeKVBSSUqSQQQaEEYggjIg7Ydbb0k7okFIdaWibfeYdWoJoiYS2l5PDXQOK4b6Qojiqu3hQ3qpCTTGJJ3SJ4+CotnC8UFQUs53lrqVrNccTQbAIAl9ErXnLNm2y0mqniEKl1Y8KlRACFozTerxSQDjUVGf0PpFOOykheTTup99hACcRfccSOCTUeAlsFANBWlcCTHzJoza7svOsvtBKnUOApC6EKUcKKrlWpFaila1FKx9GzdtotIWWtCVJHd9XEKqC24wy8pTat5CwOQwA8yU4h1tLjagpChVKgagiMzEqlYooVz2nCuFQRkeWKn1gy9oWXMiZsxS1MzLhC5a5wieHUCoqQihIv0Kjdoag1wMSei1tW5PEB9hqQa9u6W1cMRuabcUQFcq0kCuRpSAJa2rA7rU5IrWp6XVwS1lSgVy5QsL4MKCaqLibtColSQFEkgpB65bRCzZVVxLLaFLSteJUVqSi4FqJJJIBU3XHaIYZCQQygJQKCpJJNVKUcVKUTipROJJziv9cdpKaTLcAsomFrcbBT4aWHAA6tOIpRQaFSQKkdAHqftewFKDJcluEKhcUlJWpC6iikrCVBBBpiTTDHCFnSqQm7MW5MIUkoKKJUlWD9TSj4cQQtISAm6pS1m+ChQxAnBqtaDJmHnnHBThlILqm0YN3Qat8GlJDfFrcTQYYCEVjWUtltTMvKrTLtgBaX0uuNM48RV0rUtpQVT/ECdyQcYA0azLDenJpEyRLMVYQHAqZaFxaSoXVArvXrtzZu3Rz2A63KWTPhDrbj6kVPB3iEpWpEunjFIBN12Z8EnMR3yVqOuKUUTTEuv3H4oJIBAVxSlhZIpQ1VQ7YhpiRWkT7anHHw5KJUl1TDjSb7LqHSkBwAgBtLmFOjCAEZmYUit00JBTXbQ503VFRzExL6ETRRaEuM0uOpZWnYpt08G4g8hQpQiDIhisBlMq43NuraPB+qNNBxK1rcSKtXkoJuJC7pN+hoDQGAOjRZsBVoMnjJMlMDnLSkOoV8psGLJ1DfqT/xj+miKw0QXcRPuHJMi6n955bbKe1deYGLL1EOfmUx+3/ppjB/EP8GXeuZPb9dCfru9lP8A0Nf/AFFz6MH8xlfizH0SYpfXYf0p/wChr/6i4NH5xLdnMLWaIRKtKUdyUtJJPUIwdTi3p1sl2cizR9ZIr7XjpDQNyaDn6q52htPzlfJiq7Mn1MPNuo8JtaVp50mvVHRpHbKpuadfXm4skDcnJKehIA6IjY+tsLRW1tGi/dx73uVKs+nPpH1ZZ88l5pDrZqhxCVp5lCoHOMjygxRulP8A+xH40x/Thz1M29wkmuXUeMwrD9m5UjqUF9YhL0lVXSI/GmB1FuPm9LtXbXten7ovHdlY8i7Wl06UZdpZetdX6KmOdv6VMKepewqJdm1DE+pN8wopw/MHQqGPWm/Wz1NDFbzrTbadqlXwqg6B5olrOl0SEilBPEYaJWd5SCpw9Kr1OcRSpVpUtN9DHecn8OGfPgWXSzX6T9iFW37eQLflG6+toLajuW+khI7W+uJ7SD1GblpnJJUZZ34DuLZO4JcCflRQ9oWot6YW+o8dbhXXcSainNh1Re19NpWbs/OGfkuf8ODsjQvrNWqoye2OhLx35t+B4t6npXNLfdGi05lCrVkkgpKg1NE0xokoAFechXVHZLNJW7OJWAUFbQUDlTuduuHMYqnVegptRIIoUoeBG4hBB7Y69YFozLc9MBlbyWlJbC7hUEGrSAb1MK0p0R2Wnf51bxntDf8A3ye43H7HVcfbt4DpotorKrkGL7DTl5sKKigXiVVJ43hcmeyOR/RNiVtKRXLo4O+46lSQpRBo2SCLxNNo6oTtDtKbRoJeVuOBCSoJWlOCb2NFEg5qyrtiVsfSuYm7WlW5hKEFlbwuoBHG4NQUTVRxwAwiWdrdU6tSTqZjiTaz7GnjgeY1qU4RXR45Szj295DaU+xkn8atD5zEEY0mNbLkvjNofOYgj6iOyMiXWZzT3sLK/HZv6KWhYhnnvYSV+Ozf0UtCzHo8mIIIyBAGI6ZcN3F3yoKoLl0Aiu0KqRQZYivNGuXllOLShAqpRAA3k5Zx1y1oIQkDgGlLoeOorVjWoN29cNMsQRvBgDlbllKKaJPGN1O4moFAThtHXFjSuuGYk5JqUZQgusBaOGUjwQT4KUHNQyvKoD7nCprubnluqvOKKjSgqchuSMkjkGEbJ8KVR1RvFy8Sa1N8Hj3uU4K/eEAMOjesWZYtJucecW8a3XL5vEtE8ZKa+DQVIpQAjdUR9QHSeXEw0wXAHH2y61gbriR7lXglVMbta0xj4/NmEMB4qQAVlIRU3zSlVAUoU1IGda7MIs5WuCXRZslLKlUTTrSEBZdSLrYRVFGypJ9ULYHGpQV9tlAF46VaQokpR19VCUpNxJNL7hwQiuyppzCp2RTM3Y8xMl6dmkJfmlMltLPGUlBLajdabFCFpAVWpokqrxlEhPJamkMsppM2wxNTbbd31ydKjLLOSXEKbUttNa3XELodiknAcWjtumblJsOAKcURRIoEIR6nwaRfN1KMHk3lHBSwSVLUAscPVmiZcmS46ubVKyrKVXZh28QoJCTRIN0EKvlHKlAJrEeLNdMo+rg3FvzLrSVJQCSRe7qfw2gBUiOdQjqsu01y8u9KsWcCZkC+4ZhtxRSFAhKSG7gTXZQ580SVsGYnFtOO2eZfudNW0pUOAvA1vrq3QZIredSCECpwgdONu1npOypxHCLbUHJeXBSohSZi8t566UnC6CpBphxRviN0O0vmJl5UtNPvPpfQUtpceUocLsQCskJLiOEZrlV0E5RzawX+CRLyYUVFsKecJJqpx6iryqgHFPHFRWjuIBwCWlVDUQBMzejikoU5RxLSXVt8ItpYbKk1ITeCTdXTAoIFDtzpcuqqz7KTY4dmBLXlLdQ6t0gm8kKoE8J4NWjW6nME5wi2RrFbdRwc4VoKlNqcUEcKzMKbKVJVMM30HhOKkFaF8agvJJFY127b1nLmFzKhw6jQolmWCxK3wAOEdvLKlVzKUgVpQmAOG31Il5NQQng1TzweCMeJKtFQZJvCo4RZUvmbSciIe9RR/Mn/AIwPo0xTtrWq5MvLeeVeWs1JpQAAUCUgYJSAAABgAAIuDUcfzJ74x/TRGFr/APBl3rmWbVZqIT9dCv0of2LXmMT+n2knBWPKSyTRb7DJVyNIQmvylXRzJVC7rkP6UV+ya+bDNM6r1TyGHlTVwdzS6Uo4Kt1KWk0Fb4rjeOWZMV80IW9rOu8KKT9u+OG3xJUpOU1FcSoYxDpptq5/F7CHeH4W+5cpwd2nFUqtbx3UhSkZfhHUIrS+tKa7rxArG9QuKdeHpKbyipOEoPoy3GTVnbnc1oN3jRDvqSv3qXT0LCOisdtr46Rf61kfzoET/wD+Ekg/rav4I/uQpaSTpYtlbquOpp9tZNKXlIukmmNKkZcsZlGtb3VeU6EsvoNPg17eG6LUoVKUEprhkspCu7LZJzakEU5DMObedNDzFuOTW7bPBySWUnjPLofgIopXWq4OuJPQGy1MyaVOYuvqL7hOZLmKR8m6edRiLkGET8/NurF9hpsyiBsJNeFUOXOh98I+fpuEbnpvjCil4v8AuTbNFxk6eF1p/fIpeLV1QWzVp2XJ8AhxHwVcVdOY3T+8YS16HO/jHuL217BRyuUvcJhsu406IlrFkl2bbLbSlXgohF4AgKQ6KA02UNMN6Y+lv/RXNCVJPi49JeHt+RnWynSqKbXDOGMMlZXA6QqI8Fxpx0fvJor+cKhpZAvzwX4JcAVXKncrNa9FY5Z5ofjOVVtLEyk8wuEfOMIOnTU0qcmSyHiyLl+5euesovXqYeDStdlIw6dN3k4pyw/Rrj3S/o1ZP8upNLP7uaDVJ+vr/YK+e3HjRlX6er/nzB/lcg1T/rq/2Kvntxq0YV+mwf8ANf8AmORr1l/lr/8An9SlSWadL/ueNIz+iZH4zP8AnYgjGkPsTI/GJ/zsRmNlbGXLdmmd9hZX47N/RS0LEObVkuP2PKpQBQTk2VrUQltCeCluMtZwSO0nAVOERC7Val+LKpStQzmHEBRUf8pCwUtI3EgrOdU1ujpw02dow66jhVXWWBm86SlvmRhedV71sKPJG5dqMMcWVbvr/wDO8kFVd7TVShvnVfVtBTlEVPWi48u+84txWV5aio03VOzPCNFYAaLFZ4KWmZx3Fa2ltNXjUlTp4NxzHPiF0A7Slw5oiMt6SDXBJwJCCCRtJWpYPyVIjlmrVccSEqUSkXaJ2C4m6gU3AFVPhKO0xqmptTlL2xKR8lKUDsSmO5BojN7Z9/vlGIkbKkkrS8tdbrTRXzqKkoQDhleUDTaEmOAddANXpdlnLQnARKS6HHUIP+OpAKqcjdQAT7bIbSK8dcKlEnMkk4UxOeAwEfQ+t3SRDdgMobAR3WllKUpFAlsJS4q6BgAAEJp76PnhpsqUEpBJJAAAqSTgABtMASOjltvSswlyXPH8AoIvJcSrAtrT7dKsrv10hj0ulxZ8y09KqMq+tIcXLpWeElFHNsqQaFC61CTxgMFAbd0soWbJqdlQh2avFp6YBvdxkjBDQpS8oXhw9SKpWlOV4qFmyK5qYQ2k1W6sC8o7VHFajuGKiTsBMAOshoymaticDRZbu35qXQ6Ell0KWhbbagTS4ttez6omrQEn3SmaaYbYEqyXnUISkIaeQq6hgnHhHS+CK0oUqRQUSolFta1WjOB1FxTLYCWUKReBQyLjSXUqKa37oUqhPhk4nCGLTK10GyZZlrg7gWlsFsLSFcCgqUpaHEghai8hROINAa40ACDOTi3XFOOKUtayVKUo1KicySY0QQQAQQQQARdepD9Se+Mf00RSkXTqS/UnvjH9NEYev/wpd65lq09ahM1wKrai/wBm18wRc+jw/M5f9gz9GmKV1uH9KufAZ+jTFy6KziXZKXWg1SWWx0pSEqHOFAjojF1aL/IW77FyLdv66Yma7nPzRgb3iepB/wB4qexf1ln9q384RaOvA+oy37R35qYq2yFgTDRUQAHWyScgAoVJjb0WOLCPjzZWuvXfA+mXMzFH2nZwmLfW0rwVzVFfBFCodQMWdPaw5BFazKFU2IClE8gKRdr0xS50kV+MTOAY8OXbtdl6t2vweLGTolrXh6STi1mOFlY4lu8qwais54l26WWz3LJuvZKCaI+GrBPUTXmTCbqhtxKm3JZXhpUXU71BVAqu8ghPQeSIXWPpw3OJabl7/BpqtRUmlVEUSKV9qL2O9XJChY1rLln0PN+Eg1FciMik8hFQeeLdppTdlKE1icuPdjb77TzVvEq6lHZfbLtnWEC1WFYXzKvjl4qk07FLjdaOjDD0w3MOJJcbu3aKIHFUVJqNtCYqS0tO33ZxE0LqFNi6hIxSE41Br4Vaqrzx2O61Z05FpPM0P/qsRS0m7Sg4SSajh8e18PMmjfUf3KSys5H6enR+N2G64pl3lfKp9SKxtlZlN2eWrwEvLCjs4kuylQ7CIpp62X1v8OXF8MTW+DRQNKYUywwoNkb2LHnHgbjUw4CSo0Qsgk5k4UJO+LT0lRiulNLEUvg8s8LUHltRzxb8sExq1tFDU4ouKCEqaUKqNBUFK8zyJMeNDn+EtZCxkpbyugocMeZLVrPOZs8GDtcWlPZW92Q26LavlyTipl9xB4NtwgIrgbpqSVAZJvdcT3Ne2j6SSmnKUejhPPvxt3kdvGtLoRceClnIraQexEh8Yn/OxBHm3DWx5D9vPediCNlbGY9zxPH9CSvx2b+iloV4Z572Flfjs39FLQsR04EEEEAEEEEAdtmWUp4qNQhtABccV4KBsrvJyCRUk5CPdoTySA2yCloGuPhOKFRwjlML2JokYJBoKklSud2dUpCUE8ROSRgKnNR3qO845DIARzwA+6zLb4aXstoGvBWe0VcilgCnPRCT0iERtwpNQSDvHVHt+ZUul4k3UhIrsSkUA6I1QB32PbTks5fbukEFK0KFW3EHwm3E+2SaDlBAIIIBDho+qzWwuZU46yl31DgrpW4yFgmYU2ulHAW/U0ki8nh+MDdBUhtNlSgAKkkADeTkIlLebpwYRi0lPBpUMUqcSlJfodp4RRxPtSjZSAH/AEO0gsaXcQ44LpTMPvULClqSmhbl2rxqSAkqcO9V3cKcWt6bVNFqbaF+VWpy66Bxb97gwg7Uq4JllV1VDiYQJSXbUhwrcKFJSChN2t81AIrUXaDHbE7pQoy8vLyIwKB3Q+P895KSlJ5UMhpPIpTkALEEEEAEEEEAEXPqUVSTe/b/ANNEUxFv6l3wZZ9G0OpUeZSKD5pjF1xZs5d65lyy9chS1spP40cJ2oaI5RwaR5wYWpS2X2klDTzraSalKHFJSTvIBoTF5aW6Dsz5SpalNuIF2+mmKa1ooHOhJodlTEPK6oZNJ4ynnOdSUj+VNe2KdrrFrG2hCpukljGdvInqWVWVRuOxTr8ytZqtSlfCUT548JTXKL/k9AZFvwZZs8q7y/nkjsiZYkm2xRttCB7xCU/NEcn+IqK4Qg334X1Ox06b60kfO0po/Mu+tsPL5UtqI66UiXltWs+v/Au/DWhPYVV7IvZRrvMR05b8u166+0g7i4mvya17Ir/r1xUeKVNeb5Ey06nHjOXyKwldTsyfXHWUcxUo9iQO2JVnUwj280r91kfWuJyc1myLeTinD7xBPaq6Ig5zXI2PWpdSuVbgT/KkHzx7VfVq3VjjwS5h07KG7z58iTltUkkk8dTy+daUj+VNe2JmU1fyCPBlkKPvitfzlEdkVrPa2JtfgJaa3UReI6VkjshfntI5p8+qPOrrkLxp0JGHUIlWnahV9bWx3N/LCI5XFrDqQyX5wkjKjFUtLgY0HBtnoAoTETO6z7ObNOEW6feIJHWqgiqrI1c2jNYtSjpB9stNxPynKA9EOlmfg7zJxmZlhgbbtXCOfwU9sSR/D9JvNWpKXl9SGV/L/isHue11MjBiWWrlcWEjqSD54Vrb1ozUy2pq622hYoQlJvEe5qSTQ8mcWfIambKl6KfccmSMaKWEI56IANP3jE1KvWbLfqsrLpIyUlCSoH4ZFa5+2jRo6VaUWnGHHty+ZBK6qy3kUjpHKrbsiz0uIUhXDTpopJSaHgKGh2GCGzXlP8MzIroBVc0MOTgfvt54I0isJc97Cyvx2b+iloWIZ572Flfjs39FLQsQBmMQQQAQQQQAQQQQAQQR6bTUgVAqczl0wBJ2QyUtvv8A/jQEA+/dJSKctwPKHwa7I4BNquFuvEKgqm5QBFRuNCRy4bhEhbE+m4iXZUSy3U1IpwjqvDdIzAwCU1xCUjIkxEwBMaIJbM/LB5JW2X2wpIFb1VAAEDEitKgYkVAjltt5xcy8p4hTpdcLhBBBXeN4imFK1yiV1eTaW7UlVLrThQnDMFYKEnoUpJwxwwxiDnpRTTq23BdW2pSFDcpJKVDrBgDRBBBABBBBABDRoBpWJGYJcrwTgCXKZihqlYG2hrhuJhXjMRVqUa0HTmuDPUJuElJbovp/WPZ6RXugKwyShZPzYiZrXDKJ8Bt5z91KR1lRPZFNgRJWTo1MzJpLsOu/AbURuxIFAOUmMaGgWsd8vvf0L0tQqvbCHib10uH1qWbT8NalfNCYgp3WlPOZOJbHvG0jtVU9sTdl6hLRdpfDbApX1RYJ5qIvHzQ32V+DoymhmppaqZhtISDzKVXl2Rfp6baU+rTXjx5leVzVlvJlLTltzD3rrzrnwlqI6iaRrkbLefNGWnHTubQpR/lBj6eszVjZUtimWS6R7Zy85spkrijqid/GzLICUBtsUqEi6MBuCMOSLsYqKwkQNt7nzbZOp61HzhLKaHuniGwOg8bqEOFmfg4PHGZm2kDc0hS+1dwDqMWTM6dJJogLXQ8iB14k9QiOc0jmXV0aaPKaFQH7yiU+aPRw5rI1KWWwCVhyaNDitZAHQ3dA6SYnJeckZMAMNMNUwFxKa4Z1KASTzmItNkPu4vPJFdgWVmm4AUT0Vjsa0WYRxlIUs09vUDqTQdZMAaZzTxRNG0k7BmCcqUABVTqjmYl5+aNQeDQcATgaZiuJUNu7OGFmjYF1ptHMgdeHNHBNzVVZCu+711OeyANctq9BIMw8XKHwamnN9zE9I2RLNeA2kEbczz1NYWXnDXi16Scd20Y/7xwzcveViRTnINevHPsEALH4RawUyJG+Z27fUoIi9cyaS0j8Ob87MEAKM97Cyvx2b+iloWIZ572Flfjs39FLQsQAQQQQAQQQQAQQQQAQQQQAQQRmkAMOrwgWrJE0oJlo40pgoY47s4g5x9S3FrWbylKUpR3kkknpMNGgOiU1MTAW0ytQbQtYVdIRfCDwYvHi1vlO3IGJqz9Q9oLUEuFhmtaX3CSaZ0ShJPXTZAFbxmkXtZn4OLQ/WJlayB4LSQgE7gpYVTnpDXIanrKlwLzIWRSvCuFWNKV2dgAO6APmOWlFuKuoSpR3JBJ3nAY5AmGix9VloTBomWcRvLgCABWleOQTjuGNDH0iwxJtgIaZaugCiW0IAGY3Cg6846FW2lOKihoZC9UnDE4UAG3fAFNWX+Dq8r16ZbSPeIUog8t66OqucNdmahLPZA4dbjyj7pYQmvvQgBX8xien9PZdI9dWvEYIBG3aQBEA/rAUT6gygVwqqqif3UnHpG2AGqy9DrNlj6jKs3thuX1fKcqe2JWdttLSamiRvOWVchyeaK4cdtCYri4Eq2YNIpl1RmW0GW4kJceQAPapJNMancNmcAM03p4igUi8rmAThtxJOH/EQs5pVMqVRCUorl7ZzqVXn8GJOV0PaTjQuHA8Y4dWHn3RLIsygoOKNyaCtObPPlyEAKa2JxwDhVqGHtjQAEY8VIr/AC1jaxow3WrqlrOGWArhtOJ6hDS2lKd5OHR17j99sc7szdFQKZ5AdGHLUQBolbKQ2OI02nPE8ZR6VV+qNjjqjmSABhhUYYbt+7GOdy0zXEgjdQEYHLdl98o53569uryUGOWF0dsAd6plIwqNmdNtNwPLGt+fSBQGmB8EADkH33GIpx+u80PODsx6I1VJ+/TAHe9Ok+2oPvyRzLf5+knmjQdn3/7gA3A1Ax2V88Ae1Pnbh9XXlGKbyeXHmMYpvNK7z5jG2XlrwqObb/vl/tAFf66h+byNPdzZ7WYxG3Xk3dYkR76a/owQAlz3sLK/HZv6KWhYhnnvYWV+Ozf0UtC0lFdw54A8wROWNoXOzR9QlnlilbwbN2nwlUT2w32PqCtF7F3gpce/XeV1NhQ6yIArSCL7sv8ABvZAHdE06o41DaEoHJQqv+aG6zNTVlsAfmwcO1Tq1Lr0VCf5YA+WWWVKNEgqOOAFTgKnAclYY7K1bWjMetSb1DkVp4NPynLoj6nk2JeWTdbSy0muSEoQM8MEgY5CMrtlFcKq5ujHHHqEAUDZ34PdoOULi2GgRtWVEfISR2w1WX+De0kgzE2pYGaW2gnoqpSvNFmO2o77VASkDEqVQA4YEkCn/UQVp6VtowXN8YGhS1RRHwroFNmZgDikdSFlMULiFuUpi88aE8oTdB5qROysnZ0oKsSzCdlW2k1PIVAfXCjNabhSRcZU6PdOJCceSqicd9YjJzS14pN1LLIpgoC8ob6X+LWvIOaALNOkaT4CL2GZUhIw2HjE9YpEfP6VLSMeCRQ448Iei6cTWmw7cIQbFededRdUt9YukqNVBIzwNboxxz3R3J0cedqp1V34RJXgKU4uf1wBKz2mBTS86pROwG6KcoFMeiIGY0tVUpQ0AAoG+vMpBxwIoK9cSsloeyFVIWtXujxTl0qpXcREzLSCWqcG20jaDTjdJN47DlAC4y/OvJ4hVdIyQm6kCu8nlJrWvVHtOiK1mqlpQVEVJUpazybsuWGRSjiTUb8K7duzH7jCPKFjMitRSu+mH19sARsvoZLpIvFTh98aJ6k7KnftiXlLNSgepBCQPcAVpynExrVdrW6M8D1VpTHfh549rpTkzFVKJ5NuO6AMKpjUqNQOYfvbBtqaCBohWN6mzOpz27DmMMYyVpFME78RU9taUwjndmb2WVcAccanA0HZAHZ3QBhXEY4Z1HJGpc5StCcqYnlwrv6siY4HF83Kesdn32RqWuuW+mHn37sYA6HJ6u3E15c9nNt6Y5XnzTbs+/mjUF1zA25Y1z/4+4jWFkbq13c2PLtxgD3whPPXLdzcuceVrJ7OTzx6Bwy58qR6CQRlXClK9uPVAGq+MMSAMdtBhzx7SKq+/wB8o3CUKsKHfgaV5DjvIwx2RtTKYnE7eTDLzwBzJbrsyyOzPZt3xvQxUZ06KmuB3EffkjpbbIGAzOfLnT7/AFRs4HLfTbv5sIA08CMiOsbsd3J2RsDZHIK0wz5xhjswpsjYXKKIuimzOta4U5M+yMXyrKvOSaUr/wBwBWevc+oyPwprztQQa9x6jI88yfoevnggDo1YaGMWhZjQmApQam5lQQlRTfq2xUEjGmGzGLVsbRKTlEhTctLs5cYoTe+Wuqt+2Kv1XNMmxwXioUmn7oSpwVNxg/4WNcB274bXtNUIJKGZh1VcwyquAzvLHRAD1+M0nK8r4KSR10u9uERxtXg6htoJFa0qBjtJCAcd5J3Qkd9U27Upl+D2ArSpahica0puwpHEqZfWLrq3FA0qKKSnmogUO3PfADvN6VhFeEeQ3ngboPNQkqr0RFtaZMqOLq3KbFJBBodtU0A5aCFWWsqquIypR5GyOtRGJ5YkGLAeKsG7prmaGm8nEADPbAE0rS40UGmm8qJvE0ChjQbsLx5CNtcF2c0lnHMOFDYNaBtITTlCjVVemJVjR2rlKqcrU3kKuorXLBJve2NAT0ViXk7ASCFBkEjarE84vA8nXACR3C9MUvqefpQYrJTy12b8+eO6R0MfGIDbQ25Ek0wNU/fCHuUliBRVafBOPJQ8gpjn1U2qAGQrgdm7bWgwzphACijQVKgA4twnckhGXSTWJKztDGWqqSyCaeE4StXWquMTb0wqnFQrado+rbvzjlDrhzAFdgCq0O/DA9u87YA9cEanGgx2mnIadIwpAtOdKk4YnNVdm7HCNanSK4FRBI8DHO9uwHZzbThzkEk1NKgU250oK5HqgDK3CKE9FDyjDl541cJ7rnPXy80YWtRFKKrXcdoAxoOfrjlC1e43+1Iw347u2lYA2vODZ048u6tMuvdu0KqSMqpyJNSMM60zzEYeKtgUBnlzkY7DgOjbGt69UUQoipxun6xlnAHSZim3t/2jWqYJqebDDIZfX1Rz8fag7vBPL/xt2xgy6q5KvfBNBuoMv94A9vqrnjyc+ceOEJ2Dk/2x28kZS2qgISfknsomMhlVfBVXGuBI2jMffmgDUFHk/wC6n74xlaec5Dr6ebfsj2GVe4VzXTSo5bo64y1JqOYJwypgM8jd85gDUUjbgMcfvju5+uMFIxpjlyber/mO4SxHtVVO01z827bt6I9XVZBJG66DX/amHngDlEqQMqbabzjnTHGNraKEGmIrjXtxptPPhHQGDQ4EDHMHlJFKUofqjb3KQo4KoAKDE121pWmPRAHKmqqjsNKDooaU5N/LG8SR9tyjz415vNG11opoUp343ccMqYcw5d8a3So7COjZXbh1559QGFKKSRxchRRNa0NCLtRT/mPIJJIzrlUbwCKgEVx38mOUeuCz4p6jjQYZncctkCwcaipqfamlMvNAHmo2nPPAffb/AMwXqigJw++JjXcXXLs3HHbz9kCknK6dgyO778myAK215+sSIrWipodrUEY15D1CQwpjM7Kf+GMwBW9m6UTcui4xMvsoqVXW3VpTU0BNEkCuA6o6u/60fHpvyhz0oIIAO/20fHpvyhz0oO/60fHpvyhz0oIIAO/20fHpvyhz0oO/20PHpvyhz0oIIAO/20fHpvyhz0oO/wAtDx6a8oc9KCCADv8ALQ8emvKHPSg7/LQ8em/KHPSgggA7/LQ8emvKHPSg7/bQ8em/KHPSgggA7/bQ8em/KHPSg7/LQ8em/KHPSgggA7/bQ8em/KHPSg7/AG0fHpvyhz0oIIAO/wBtHx6b8oc9KDv9tHx6b8oc9KCCADv9tHx6b8oc9KDv9tDx6b8oc9KCCADv9tHx6b8oc9KDv9tHx6b8oc9KCCADv8tDx6b8oc9KDv8AbQ8em/KHPSgggA7/AC0PHpvyhz0oO/20fHpvyhz0oIIAO/y0PHpvyhz0oO/20PHpvyhz0oIIAO/y0PHpvyhz0oO/20PHpvyhz0oIIAO/20fHpvyhz0oO/wAtDx6b8oc9KCCADv8AbQ8em/KHPSg7/bR8em/KHPSgggDgtS35iZu90PuvXa3eEcUu7WlaXiaVoOqCCCAP/9k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8918" name="Picture 6" descr="http://www.ffzg.unizg.hr/iks/slikice/Slika%20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4762500" cy="3076575"/>
          </a:xfrm>
          <a:prstGeom prst="rect">
            <a:avLst/>
          </a:prstGeom>
          <a:noFill/>
        </p:spPr>
      </p:pic>
      <p:pic>
        <p:nvPicPr>
          <p:cNvPr id="38920" name="Picture 8" descr="http://images6.fanpop.com/image/photos/32600000/tbbt-the-big-bang-theory-32625476-1280-1161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916832"/>
            <a:ext cx="4124325" cy="3743325"/>
          </a:xfrm>
          <a:prstGeom prst="rect">
            <a:avLst/>
          </a:prstGeom>
          <a:noFill/>
        </p:spPr>
      </p:pic>
      <p:pic>
        <p:nvPicPr>
          <p:cNvPr id="38922" name="Picture 10" descr="http://www.index.hr/images2/NavijaciHrvIzraelIndexV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581128"/>
            <a:ext cx="5715000" cy="1943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Temeljne značajke </a:t>
            </a:r>
            <a:r>
              <a:rPr lang="hr-HR" dirty="0" err="1" smtClean="0"/>
              <a:t>subkulture</a:t>
            </a:r>
            <a:r>
              <a:rPr lang="hr-HR" dirty="0" smtClean="0"/>
              <a:t>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r-H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Glazba </a:t>
            </a:r>
            <a:r>
              <a:rPr lang="hr-HR" dirty="0" smtClean="0"/>
              <a:t>(temeljno pitanje: Što slušaš?)</a:t>
            </a:r>
          </a:p>
          <a:p>
            <a:pPr marL="514350" indent="-514350">
              <a:buAutoNum type="arabicPeriod"/>
            </a:pPr>
            <a:r>
              <a:rPr lang="hr-H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Jezik</a:t>
            </a:r>
            <a:r>
              <a:rPr lang="hr-HR" dirty="0" smtClean="0"/>
              <a:t> (</a:t>
            </a:r>
            <a:r>
              <a:rPr lang="hr-HR" i="1" dirty="0" err="1" smtClean="0"/>
              <a:t>slang</a:t>
            </a:r>
            <a:r>
              <a:rPr lang="hr-HR" dirty="0" smtClean="0"/>
              <a:t>, karakteristično upravo za tu skupinu ljudi)</a:t>
            </a:r>
          </a:p>
          <a:p>
            <a:pPr marL="514350" indent="-514350">
              <a:buAutoNum type="arabicPeriod"/>
            </a:pPr>
            <a:r>
              <a:rPr lang="hr-H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Odijevanje </a:t>
            </a:r>
            <a:r>
              <a:rPr lang="hr-HR" dirty="0" smtClean="0"/>
              <a:t>(</a:t>
            </a:r>
            <a:r>
              <a:rPr lang="hr-HR" dirty="0" err="1" smtClean="0"/>
              <a:t>najvizualniji</a:t>
            </a:r>
            <a:r>
              <a:rPr lang="hr-HR" dirty="0" smtClean="0"/>
              <a:t> razlikovni element od </a:t>
            </a:r>
            <a:r>
              <a:rPr lang="hr-HR" i="1" dirty="0" err="1" smtClean="0"/>
              <a:t>mainstreama</a:t>
            </a:r>
            <a:r>
              <a:rPr lang="hr-HR" i="1" dirty="0" smtClean="0"/>
              <a:t>)</a:t>
            </a:r>
          </a:p>
          <a:p>
            <a:pPr marL="514350" indent="-514350">
              <a:buAutoNum type="arabicPeriod"/>
            </a:pPr>
            <a:r>
              <a:rPr lang="hr-HR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Ritual</a:t>
            </a:r>
            <a:r>
              <a:rPr lang="hr-HR" dirty="0" smtClean="0"/>
              <a:t> (obred inicijacije, jačanje zajedništva)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Svaka </a:t>
            </a:r>
            <a:r>
              <a:rPr lang="hr-HR" dirty="0" err="1" smtClean="0"/>
              <a:t>subkultura</a:t>
            </a:r>
            <a:r>
              <a:rPr lang="hr-HR" dirty="0" smtClean="0"/>
              <a:t> je izraz protesta (neslaganja) s dominantnom kulturom (</a:t>
            </a:r>
            <a:r>
              <a:rPr lang="hr-HR" dirty="0" err="1" smtClean="0"/>
              <a:t>mainstreamom</a:t>
            </a:r>
            <a:r>
              <a:rPr lang="hr-HR" dirty="0" smtClean="0"/>
              <a:t>).</a:t>
            </a:r>
          </a:p>
          <a:p>
            <a:r>
              <a:rPr lang="hr-HR" dirty="0" smtClean="0"/>
              <a:t>Pripadnici </a:t>
            </a:r>
            <a:r>
              <a:rPr lang="hr-HR" dirty="0" err="1" smtClean="0"/>
              <a:t>subkulture</a:t>
            </a:r>
            <a:r>
              <a:rPr lang="hr-HR" dirty="0" smtClean="0"/>
              <a:t> su NONKONFORMISTI</a:t>
            </a:r>
          </a:p>
          <a:p>
            <a:r>
              <a:rPr lang="hr-HR" dirty="0" smtClean="0"/>
              <a:t>Ići “uz dlaku”</a:t>
            </a:r>
          </a:p>
          <a:p>
            <a:r>
              <a:rPr lang="hr-HR" dirty="0" smtClean="0"/>
              <a:t>Osebujnost = originalnost = identitet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David Bowie </a:t>
            </a:r>
          </a:p>
          <a:p>
            <a:endParaRPr lang="hr-HR" dirty="0"/>
          </a:p>
          <a:p>
            <a:r>
              <a:rPr lang="hr-HR" dirty="0" smtClean="0"/>
              <a:t>Vs.</a:t>
            </a:r>
          </a:p>
          <a:p>
            <a:endParaRPr lang="hr-HR" dirty="0"/>
          </a:p>
          <a:p>
            <a:r>
              <a:rPr lang="hr-HR" dirty="0" err="1" smtClean="0"/>
              <a:t>Sex</a:t>
            </a:r>
            <a:r>
              <a:rPr lang="hr-HR" dirty="0" smtClean="0"/>
              <a:t> Pistols</a:t>
            </a:r>
            <a:endParaRPr lang="hr-HR" dirty="0"/>
          </a:p>
        </p:txBody>
      </p:sp>
      <p:pic>
        <p:nvPicPr>
          <p:cNvPr id="43012" name="Picture 4" descr="http://www.sova.uniri.hr/wp-content/uploads/2013/04/pistol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348880"/>
            <a:ext cx="5786636" cy="4339977"/>
          </a:xfrm>
          <a:prstGeom prst="rect">
            <a:avLst/>
          </a:prstGeom>
          <a:noFill/>
        </p:spPr>
      </p:pic>
      <p:pic>
        <p:nvPicPr>
          <p:cNvPr id="43010" name="Picture 2" descr="http://static.guim.co.uk/sys-images/Guardian/Pix/pictures/2012/1/4/1325675158946/David-Bowie-00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60648"/>
            <a:ext cx="4381500" cy="2628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711</Words>
  <Application>Microsoft Office PowerPoint</Application>
  <PresentationFormat>Prikaz na zaslonu (4:3)</PresentationFormat>
  <Paragraphs>59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Office tema</vt:lpstr>
      <vt:lpstr>Kultura, kontrakultura, subkultura</vt:lpstr>
      <vt:lpstr>Slajd 2</vt:lpstr>
      <vt:lpstr>Slajd 3</vt:lpstr>
      <vt:lpstr>Mainstream</vt:lpstr>
      <vt:lpstr>Subkultura</vt:lpstr>
      <vt:lpstr>Subkultura</vt:lpstr>
      <vt:lpstr>Temeljne značajke subkulture: </vt:lpstr>
      <vt:lpstr>Slajd 8</vt:lpstr>
      <vt:lpstr>Slajd 9</vt:lpstr>
      <vt:lpstr>Počeci proučavanja subkultura</vt:lpstr>
      <vt:lpstr>Subkultura – suprotnost potrošačkom društvu</vt:lpstr>
      <vt:lpstr>Počeci istraživanja</vt:lpstr>
      <vt:lpstr>Slajd 13</vt:lpstr>
      <vt:lpstr>Slajd 14</vt:lpstr>
      <vt:lpstr>Slajd 15</vt:lpstr>
      <vt:lpstr>Slajd 16</vt:lpstr>
      <vt:lpstr>Kontrakultura</vt:lpstr>
      <vt:lpstr>Birminghemska škola</vt:lpstr>
      <vt:lpstr>Slajd 19</vt:lpstr>
      <vt:lpstr>Slajd 20</vt:lpstr>
      <vt:lpstr>Hrvatska</vt:lpstr>
      <vt:lpstr>Slajd 22</vt:lpstr>
      <vt:lpstr>Štemeri</vt:lpstr>
      <vt:lpstr>Hašomani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Matija</dc:creator>
  <cp:lastModifiedBy>DarkoJadranka</cp:lastModifiedBy>
  <cp:revision>24</cp:revision>
  <dcterms:created xsi:type="dcterms:W3CDTF">2010-11-14T15:30:08Z</dcterms:created>
  <dcterms:modified xsi:type="dcterms:W3CDTF">2013-10-06T20:22:28Z</dcterms:modified>
</cp:coreProperties>
</file>